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349" r:id="rId3"/>
    <p:sldId id="284" r:id="rId4"/>
    <p:sldId id="327" r:id="rId5"/>
    <p:sldId id="267" r:id="rId6"/>
    <p:sldId id="268" r:id="rId7"/>
    <p:sldId id="269" r:id="rId8"/>
    <p:sldId id="270" r:id="rId9"/>
    <p:sldId id="275" r:id="rId10"/>
    <p:sldId id="328" r:id="rId11"/>
    <p:sldId id="263" r:id="rId12"/>
    <p:sldId id="329" r:id="rId13"/>
    <p:sldId id="335" r:id="rId14"/>
    <p:sldId id="272" r:id="rId15"/>
    <p:sldId id="276" r:id="rId16"/>
    <p:sldId id="277" r:id="rId17"/>
    <p:sldId id="278" r:id="rId18"/>
    <p:sldId id="279" r:id="rId19"/>
    <p:sldId id="274" r:id="rId20"/>
    <p:sldId id="346" r:id="rId21"/>
    <p:sldId id="292" r:id="rId22"/>
    <p:sldId id="330" r:id="rId23"/>
    <p:sldId id="331" r:id="rId24"/>
    <p:sldId id="332" r:id="rId25"/>
    <p:sldId id="333" r:id="rId26"/>
    <p:sldId id="295" r:id="rId27"/>
    <p:sldId id="334" r:id="rId28"/>
    <p:sldId id="296" r:id="rId29"/>
    <p:sldId id="344" r:id="rId30"/>
    <p:sldId id="345" r:id="rId31"/>
    <p:sldId id="339" r:id="rId32"/>
    <p:sldId id="341" r:id="rId33"/>
    <p:sldId id="342" r:id="rId34"/>
    <p:sldId id="343" r:id="rId35"/>
    <p:sldId id="337" r:id="rId36"/>
    <p:sldId id="353" r:id="rId37"/>
    <p:sldId id="347" r:id="rId38"/>
    <p:sldId id="283" r:id="rId39"/>
    <p:sldId id="354" r:id="rId40"/>
    <p:sldId id="35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088D5E-6311-4938-86EE-6C0D145ECAD9}">
          <p14:sldIdLst>
            <p14:sldId id="349"/>
            <p14:sldId id="284"/>
            <p14:sldId id="327"/>
            <p14:sldId id="267"/>
            <p14:sldId id="268"/>
            <p14:sldId id="269"/>
            <p14:sldId id="270"/>
            <p14:sldId id="275"/>
            <p14:sldId id="328"/>
            <p14:sldId id="263"/>
            <p14:sldId id="329"/>
            <p14:sldId id="335"/>
            <p14:sldId id="272"/>
            <p14:sldId id="276"/>
            <p14:sldId id="277"/>
            <p14:sldId id="278"/>
            <p14:sldId id="279"/>
            <p14:sldId id="274"/>
            <p14:sldId id="346"/>
            <p14:sldId id="292"/>
            <p14:sldId id="330"/>
            <p14:sldId id="331"/>
            <p14:sldId id="332"/>
            <p14:sldId id="333"/>
            <p14:sldId id="295"/>
            <p14:sldId id="334"/>
            <p14:sldId id="296"/>
            <p14:sldId id="344"/>
            <p14:sldId id="345"/>
            <p14:sldId id="339"/>
            <p14:sldId id="341"/>
            <p14:sldId id="342"/>
            <p14:sldId id="343"/>
            <p14:sldId id="337"/>
            <p14:sldId id="353"/>
            <p14:sldId id="347"/>
            <p14:sldId id="283"/>
            <p14:sldId id="354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791"/>
    <a:srgbClr val="3F9C34"/>
    <a:srgbClr val="5D8729"/>
    <a:srgbClr val="FFA82D"/>
    <a:srgbClr val="FF7630"/>
    <a:srgbClr val="C12712"/>
    <a:srgbClr val="2B2690"/>
    <a:srgbClr val="14B7EA"/>
    <a:srgbClr val="56652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DBD94-55AA-4616-8A41-6545B54731BE}" v="101" dt="2021-09-01T13:40:00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82281" autoAdjust="0"/>
  </p:normalViewPr>
  <p:slideViewPr>
    <p:cSldViewPr snapToGrid="0">
      <p:cViewPr varScale="1">
        <p:scale>
          <a:sx n="102" d="100"/>
          <a:sy n="102" d="100"/>
        </p:scale>
        <p:origin x="422" y="77"/>
      </p:cViewPr>
      <p:guideLst/>
    </p:cSldViewPr>
  </p:slideViewPr>
  <p:outlineViewPr>
    <p:cViewPr>
      <p:scale>
        <a:sx n="33" d="100"/>
        <a:sy n="33" d="100"/>
      </p:scale>
      <p:origin x="0" y="-6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B2690"/>
              </a:solidFill>
            </c:spPr>
            <c:extLst>
              <c:ext xmlns:c16="http://schemas.microsoft.com/office/drawing/2014/chart" uri="{C3380CC4-5D6E-409C-BE32-E72D297353CC}">
                <c16:uniqueId val="{00000001-B5C9-4992-A63E-D7DF03EB6D3C}"/>
              </c:ext>
            </c:extLst>
          </c:dPt>
          <c:dPt>
            <c:idx val="1"/>
            <c:bubble3D val="0"/>
            <c:spPr>
              <a:solidFill>
                <a:srgbClr val="C12712"/>
              </a:solidFill>
            </c:spPr>
            <c:extLst>
              <c:ext xmlns:c16="http://schemas.microsoft.com/office/drawing/2014/chart" uri="{C3380CC4-5D6E-409C-BE32-E72D297353CC}">
                <c16:uniqueId val="{00000003-B5C9-4992-A63E-D7DF03EB6D3C}"/>
              </c:ext>
            </c:extLst>
          </c:dPt>
          <c:dPt>
            <c:idx val="2"/>
            <c:bubble3D val="0"/>
            <c:spPr>
              <a:solidFill>
                <a:srgbClr val="FF7630"/>
              </a:solidFill>
            </c:spPr>
            <c:extLst>
              <c:ext xmlns:c16="http://schemas.microsoft.com/office/drawing/2014/chart" uri="{C3380CC4-5D6E-409C-BE32-E72D297353CC}">
                <c16:uniqueId val="{00000005-B5C9-4992-A63E-D7DF03EB6D3C}"/>
              </c:ext>
            </c:extLst>
          </c:dPt>
          <c:cat>
            <c:strRef>
              <c:f>Sheet1!$B$3:$B$5</c:f>
              <c:strCache>
                <c:ptCount val="3"/>
                <c:pt idx="0">
                  <c:v>Permitted</c:v>
                </c:pt>
                <c:pt idx="1">
                  <c:v>Prohibited</c:v>
                </c:pt>
                <c:pt idx="2">
                  <c:v>other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0.96</c:v>
                </c:pt>
                <c:pt idx="1">
                  <c:v>0.03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C9-4992-A63E-D7DF03EB6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E9DF6-C140-4B85-8D2A-F6477E6CB55C}" type="datetimeFigureOut">
              <a:rPr lang="en-US" smtClean="0"/>
              <a:t>06/09/2021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27E1-AF47-48BA-A64E-3BE3E7A8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2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51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24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60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43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7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4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0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1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61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0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1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8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04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8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90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5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00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327E1-AF47-48BA-A64E-3BE3E7A8E0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C209-8EE4-42C3-9F99-01D12E4430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5237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 (w/logo bottom right)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6A9A8-C801-4CD8-B294-8C361C139E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9176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Aligned centered text, Roboto 24</a:t>
            </a:r>
          </a:p>
          <a:p>
            <a:r>
              <a:rPr lang="en-US" dirty="0"/>
              <a:t>Name of Presenter,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172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7E2D-5998-47B9-8F28-26D28787D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Customizable slide without logo</a:t>
            </a:r>
          </a:p>
        </p:txBody>
      </p:sp>
    </p:spTree>
    <p:extLst>
      <p:ext uri="{BB962C8B-B14F-4D97-AF65-F5344CB8AC3E}">
        <p14:creationId xmlns:p14="http://schemas.microsoft.com/office/powerpoint/2010/main" val="368951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17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3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56C5-835A-4B7E-A1F1-6A4DEF0F2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Two-tier text slide w/logo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9C46-FF29-4F8A-B849-FB116763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46405-128A-4DF3-B87F-1BC354E29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66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56C5-835A-4B7E-A1F1-6A4DEF0F2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2-tier slide w/o 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9C46-FF29-4F8A-B849-FB116763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46405-128A-4DF3-B87F-1BC354E29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17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5855-2389-4EEF-A51C-AB89BB3A0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2-tier picture placeholder slide w/logo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FFADC-0F45-4824-940F-325856BB1B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 placeholder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B81A6-F4FF-4982-8E06-E0ECA627B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34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5855-2389-4EEF-A51C-AB89BB3A0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2-tier picture placeholder slide w/</a:t>
            </a:r>
            <a:r>
              <a:rPr lang="en-US" dirty="0" err="1"/>
              <a:t>ologo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FFADC-0F45-4824-940F-325856BB1B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 placeholder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B81A6-F4FF-4982-8E06-E0ECA627B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557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F44F-942D-4C00-8310-1DB2B7C0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0082F-DF92-4390-B836-5A3A1D866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38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F44F-942D-4C00-8310-1DB2B7C0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0082F-DF92-4390-B836-5A3A1D866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734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C46D3-F9D9-41FD-A3BD-65569A092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FBF91-15AE-4494-BE0A-A740FC9D2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40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BB59AC3-506A-4663-9F3F-6C1F96C423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5237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 (w/o logo bottom right)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1B84782-3AB4-4E38-A60F-654FF95ADE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9176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Aligned centered text, Roboto 24</a:t>
            </a:r>
          </a:p>
          <a:p>
            <a:r>
              <a:rPr lang="en-US" dirty="0"/>
              <a:t>Name of Presenter,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3707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C46D3-F9D9-41FD-A3BD-65569A092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FBF91-15AE-4494-BE0A-A740FC9D2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66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8CE701-5280-46F2-9D68-8904DC5E3F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5237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 (w/logo bottom right)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81C00C5-E36E-4F6A-8516-788A0E2C2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9176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Aligned centered text, Roboto 24</a:t>
            </a:r>
          </a:p>
          <a:p>
            <a:r>
              <a:rPr lang="en-US" dirty="0"/>
              <a:t>Name of Presenter,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4270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14F24E-7630-466B-B4EB-5E7E22CB2D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5237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(w/o logo)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59D782-C8AE-4D48-8DE0-BA3B3DA1CC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9176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Aligned centered text, Roboto 24</a:t>
            </a:r>
          </a:p>
          <a:p>
            <a:r>
              <a:rPr lang="en-US" dirty="0"/>
              <a:t>Name of Presenter,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86053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A89B-549C-4BEC-AD46-25598F658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text of heavy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369D-DFCA-45DB-9598-6B06ABB16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6035-28E5-481C-8BBF-EF8BBEBD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22C0F0-BFE4-4853-BE65-BC3693477726}" type="datetimeFigureOut">
              <a:rPr lang="en-US" smtClean="0"/>
              <a:t>06/09/2021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989B-6D1E-4B28-84C9-888BEAB7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14CF-644D-496E-B7D4-283B5995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D25AD-093B-41F3-A540-7B21EAF7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12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A89B-549C-4BEC-AD46-25598F658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text of heavy slide (w/o logo)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369D-DFCA-45DB-9598-6B06ABB16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6035-28E5-481C-8BBF-EF8BBEBD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22C0F0-BFE4-4853-BE65-BC3693477726}" type="datetimeFigureOut">
              <a:rPr lang="en-US" smtClean="0"/>
              <a:t>06/09/2021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989B-6D1E-4B28-84C9-888BEAB7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14CF-644D-496E-B7D4-283B5995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D25AD-093B-41F3-A540-7B21EAF7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0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08E500-6F33-455B-B638-01AEF7868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Alternate title/transition slide (w/ logo)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138ED5-A8D9-4788-A890-02E697F82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1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762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08E500-6F33-455B-B638-01AEF7868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Alternate title/transition slide (w/o logo)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138ED5-A8D9-4788-A890-02E697F82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1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381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50C9-CBCD-46C1-AE43-B4491748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EF2D-9CB2-455B-A01F-6005155B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43803-F658-45DF-BB31-D64129405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994A4-BB16-4B28-8B12-E8A4A05F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22C0F0-BFE4-4853-BE65-BC3693477726}" type="datetimeFigureOut">
              <a:rPr lang="en-US" smtClean="0"/>
              <a:t>06/09/2021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F0697-3FBB-4491-AF97-981417D2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D9803-DED1-47CB-8969-5851315A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D25AD-093B-41F3-A540-7B21EAF70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25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4B85-8441-48C1-9151-741D6EC18F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text or multimedia w/logo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EC1A-4C85-41B3-A027-0C28128E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C8CA8-269C-48C3-9475-660E2DF9F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DFD36-02FA-4781-AEBB-A4CFFDAD6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03517-6623-4DB6-B32E-6CD54B56B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141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4B85-8441-48C1-9151-741D6EC18F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text or multimedia no 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EC1A-4C85-41B3-A027-0C28128E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C8CA8-269C-48C3-9475-660E2DF9F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DFD36-02FA-4781-AEBB-A4CFFDAD6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03517-6623-4DB6-B32E-6CD54B56B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34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70B8-FF30-4BD6-ABB1-95754F0EC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text of heavy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324FD-96E6-4AAA-9B61-3B8380EC897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Series of subheadings for text-heavy slide.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569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4D89-DD8B-4894-BCC9-1D913C0F5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Customizable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1877476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198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5120-BD04-4940-BE10-9116F38DD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Two-tier text slide w/logo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CACF-06A5-4B34-83E7-24FA1698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25D1D-7485-4356-9BE4-012B81247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499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5120-BD04-4940-BE10-9116F38DD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Two-tier text slide w/logo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CACF-06A5-4B34-83E7-24FA1698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25D1D-7485-4356-9BE4-012B81247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239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9ECF-ADA9-4F99-8198-39C5A13EF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2-tier picture placeholder slide w/logo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C6A4A-7E34-45BB-A725-8072639D4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36EE1-1193-4FA6-903E-FBC28898F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629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9ECF-ADA9-4F99-8198-39C5A13EF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2-tier picture placeholder slide w/logo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C6A4A-7E34-45BB-A725-8072639D4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36EE1-1193-4FA6-903E-FBC28898F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840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C776-BB62-404D-B78A-9A637CAC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0587D-9032-41E4-858B-5ECE54F7D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882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C776-BB62-404D-B78A-9A637CAC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0587D-9032-41E4-858B-5ECE54F7D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318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E2B39-80D7-41EE-AE0B-2D9E4E2DC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3D254-070C-4BB9-93E2-6AA16DAE1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520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E2B39-80D7-41EE-AE0B-2D9E4E2DC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3D254-070C-4BB9-93E2-6AA16DAE1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0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70B8-FF30-4BD6-ABB1-95754F0EC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text of heavy slide (w/o logo)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324FD-96E6-4AAA-9B61-3B8380EC8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37A6-823D-469F-A308-4D29120BC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Alternate title/transition slide (w/ logo)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626EF-D250-4C7A-AD23-A3A9CA3B2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1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24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248122-D70E-41D0-8278-9FF700132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Alternate title/transition slide (w/ logo)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F45F44-1A73-4AA0-BA27-0CA2C34F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1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19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0B25-3906-454D-9BBB-2D47AA81A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text or multimedia w/logo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925B9-4CAA-4E6B-82CF-696E5C76E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90D5D-07FE-4502-A534-7A296A969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60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E13B-5EB2-48DC-88FA-21FED4936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2-colum text/multimedia w/o 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C9C16-BA6C-4CEC-9731-9C3271990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AC282-4564-44F8-B347-0588BEB27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0659C-768C-48F0-8B01-C9A910B69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94DC2-4EB8-4342-9E82-86BD720BF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6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7E2D-5998-47B9-8F28-26D28787D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Customizable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195867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D3A30-F2F7-4C1B-949A-CB27A3DE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Roboto family, black (Roboto bk, 44)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BF5B-01B0-4318-9909-A125DF1E4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1504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Roboto 28</a:t>
            </a:r>
          </a:p>
          <a:p>
            <a:pPr lvl="1"/>
            <a:r>
              <a:rPr lang="en-US" dirty="0"/>
              <a:t>Roboto CN, 24</a:t>
            </a:r>
          </a:p>
          <a:p>
            <a:pPr lvl="2"/>
            <a:r>
              <a:rPr lang="en-US" dirty="0"/>
              <a:t>Roboto LT 20</a:t>
            </a:r>
          </a:p>
          <a:p>
            <a:pPr lvl="3"/>
            <a:r>
              <a:rPr lang="en-US" dirty="0"/>
              <a:t>Roboto LT 18</a:t>
            </a:r>
          </a:p>
          <a:p>
            <a:pPr lvl="4"/>
            <a:r>
              <a:rPr lang="en-US" dirty="0"/>
              <a:t>Roboto TH,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BC639-7133-4B74-9E9A-4E03473A6CE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45" y="6014581"/>
            <a:ext cx="1191509" cy="6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73" r:id="rId4"/>
    <p:sldLayoutId id="2147483651" r:id="rId5"/>
    <p:sldLayoutId id="2147483674" r:id="rId6"/>
    <p:sldLayoutId id="2147483652" r:id="rId7"/>
    <p:sldLayoutId id="2147483653" r:id="rId8"/>
    <p:sldLayoutId id="2147483654" r:id="rId9"/>
    <p:sldLayoutId id="2147483682" r:id="rId10"/>
    <p:sldLayoutId id="2147483676" r:id="rId11"/>
    <p:sldLayoutId id="2147483677" r:id="rId12"/>
    <p:sldLayoutId id="2147483656" r:id="rId13"/>
    <p:sldLayoutId id="2147483678" r:id="rId14"/>
    <p:sldLayoutId id="2147483657" r:id="rId15"/>
    <p:sldLayoutId id="2147483679" r:id="rId16"/>
    <p:sldLayoutId id="2147483658" r:id="rId17"/>
    <p:sldLayoutId id="2147483680" r:id="rId18"/>
    <p:sldLayoutId id="2147483659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Bk" pitchFamily="2" charset="0"/>
          <a:ea typeface="Roboto Bk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n" pitchFamily="2" charset="0"/>
          <a:ea typeface="Roboto Cn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t" pitchFamily="2" charset="0"/>
          <a:ea typeface="Roboto L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t" pitchFamily="2" charset="0"/>
          <a:ea typeface="Roboto L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Th" pitchFamily="2" charset="0"/>
          <a:ea typeface="Roboto Th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14DE5-149A-44FA-A42B-9D61F2E5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Roboto family, white (Roboto bk, 44)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7E842-E165-47B4-843A-3DFA9EEF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6BEBC-561D-4989-919A-513975D657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2" y="6014350"/>
            <a:ext cx="1192315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62" r:id="rId3"/>
    <p:sldLayoutId id="2147483684" r:id="rId4"/>
    <p:sldLayoutId id="2147483663" r:id="rId5"/>
    <p:sldLayoutId id="2147483685" r:id="rId6"/>
    <p:sldLayoutId id="2147483664" r:id="rId7"/>
    <p:sldLayoutId id="2147483665" r:id="rId8"/>
    <p:sldLayoutId id="2147483686" r:id="rId9"/>
    <p:sldLayoutId id="2147483666" r:id="rId10"/>
    <p:sldLayoutId id="2147483667" r:id="rId11"/>
    <p:sldLayoutId id="2147483668" r:id="rId12"/>
    <p:sldLayoutId id="2147483687" r:id="rId13"/>
    <p:sldLayoutId id="2147483669" r:id="rId14"/>
    <p:sldLayoutId id="2147483688" r:id="rId15"/>
    <p:sldLayoutId id="2147483670" r:id="rId16"/>
    <p:sldLayoutId id="2147483689" r:id="rId17"/>
    <p:sldLayoutId id="2147483671" r:id="rId18"/>
    <p:sldLayoutId id="214748369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Bk" pitchFamily="2" charset="0"/>
          <a:ea typeface="Roboto Bk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Cn" pitchFamily="2" charset="0"/>
          <a:ea typeface="Roboto Cn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t" pitchFamily="2" charset="0"/>
          <a:ea typeface="Roboto L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t" pitchFamily="2" charset="0"/>
          <a:ea typeface="Roboto L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Th" pitchFamily="2" charset="0"/>
          <a:ea typeface="Roboto Th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hyperlink" Target="https://twitter.com/CITES" TargetMode="Externa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png"/><Relationship Id="rId11" Type="http://schemas.openxmlformats.org/officeDocument/2006/relationships/hyperlink" Target="https://www.linkedin.com/company/cites-org/?viewAsMember=true" TargetMode="External"/><Relationship Id="rId5" Type="http://schemas.openxmlformats.org/officeDocument/2006/relationships/hyperlink" Target="https://www.facebook.com/cites" TargetMode="External"/><Relationship Id="rId10" Type="http://schemas.openxmlformats.org/officeDocument/2006/relationships/image" Target="../media/image58.png"/><Relationship Id="rId4" Type="http://schemas.openxmlformats.org/officeDocument/2006/relationships/hyperlink" Target="http://www.cites.org/" TargetMode="External"/><Relationship Id="rId9" Type="http://schemas.openxmlformats.org/officeDocument/2006/relationships/hyperlink" Target="https://www.instagram.com/cites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9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F479E4-3F5A-4805-89F0-F8268CD40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2" y="1195086"/>
            <a:ext cx="10980836" cy="44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6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1DDA73-EC89-4167-85D7-6BF3E930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34"/>
            <a:ext cx="10515600" cy="863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66791"/>
                </a:solidFill>
              </a:rPr>
              <a:t>Entire economic sectors rely on wildlife: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4FDC4D-B9FA-4D46-9F50-3CE991BE304D}"/>
              </a:ext>
            </a:extLst>
          </p:cNvPr>
          <p:cNvGrpSpPr/>
          <p:nvPr/>
        </p:nvGrpSpPr>
        <p:grpSpPr>
          <a:xfrm>
            <a:off x="456673" y="1134534"/>
            <a:ext cx="11415740" cy="5199538"/>
            <a:chOff x="423334" y="2107770"/>
            <a:chExt cx="11345332" cy="249970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6BDD2B-EC46-43DD-87AE-B6A0FFF94F94}"/>
                </a:ext>
              </a:extLst>
            </p:cNvPr>
            <p:cNvSpPr/>
            <p:nvPr/>
          </p:nvSpPr>
          <p:spPr>
            <a:xfrm>
              <a:off x="423334" y="2107770"/>
              <a:ext cx="11345332" cy="720703"/>
            </a:xfrm>
            <a:custGeom>
              <a:avLst/>
              <a:gdLst>
                <a:gd name="connsiteX0" fmla="*/ 0 w 11345332"/>
                <a:gd name="connsiteY0" fmla="*/ 137078 h 822449"/>
                <a:gd name="connsiteX1" fmla="*/ 137078 w 11345332"/>
                <a:gd name="connsiteY1" fmla="*/ 0 h 822449"/>
                <a:gd name="connsiteX2" fmla="*/ 11208254 w 11345332"/>
                <a:gd name="connsiteY2" fmla="*/ 0 h 822449"/>
                <a:gd name="connsiteX3" fmla="*/ 11345332 w 11345332"/>
                <a:gd name="connsiteY3" fmla="*/ 137078 h 822449"/>
                <a:gd name="connsiteX4" fmla="*/ 11345332 w 11345332"/>
                <a:gd name="connsiteY4" fmla="*/ 685371 h 822449"/>
                <a:gd name="connsiteX5" fmla="*/ 11208254 w 11345332"/>
                <a:gd name="connsiteY5" fmla="*/ 822449 h 822449"/>
                <a:gd name="connsiteX6" fmla="*/ 137078 w 11345332"/>
                <a:gd name="connsiteY6" fmla="*/ 822449 h 822449"/>
                <a:gd name="connsiteX7" fmla="*/ 0 w 11345332"/>
                <a:gd name="connsiteY7" fmla="*/ 685371 h 822449"/>
                <a:gd name="connsiteX8" fmla="*/ 0 w 11345332"/>
                <a:gd name="connsiteY8" fmla="*/ 137078 h 82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5332" h="822449">
                  <a:moveTo>
                    <a:pt x="0" y="137078"/>
                  </a:moveTo>
                  <a:cubicBezTo>
                    <a:pt x="0" y="61372"/>
                    <a:pt x="61372" y="0"/>
                    <a:pt x="137078" y="0"/>
                  </a:cubicBezTo>
                  <a:lnTo>
                    <a:pt x="11208254" y="0"/>
                  </a:lnTo>
                  <a:cubicBezTo>
                    <a:pt x="11283960" y="0"/>
                    <a:pt x="11345332" y="61372"/>
                    <a:pt x="11345332" y="137078"/>
                  </a:cubicBezTo>
                  <a:lnTo>
                    <a:pt x="11345332" y="685371"/>
                  </a:lnTo>
                  <a:cubicBezTo>
                    <a:pt x="11345332" y="761077"/>
                    <a:pt x="11283960" y="822449"/>
                    <a:pt x="11208254" y="822449"/>
                  </a:cubicBezTo>
                  <a:lnTo>
                    <a:pt x="137078" y="822449"/>
                  </a:lnTo>
                  <a:cubicBezTo>
                    <a:pt x="61372" y="822449"/>
                    <a:pt x="0" y="761077"/>
                    <a:pt x="0" y="685371"/>
                  </a:cubicBezTo>
                  <a:lnTo>
                    <a:pt x="0" y="137078"/>
                  </a:lnTo>
                  <a:close/>
                </a:path>
              </a:pathLst>
            </a:custGeom>
            <a:solidFill>
              <a:srgbClr val="26679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069" tIns="162069" rIns="162069" bIns="162069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>
                  <a:latin typeface="Roboto" pitchFamily="2" charset="0"/>
                  <a:ea typeface="Roboto" pitchFamily="2" charset="0"/>
                </a:rPr>
                <a:t>Food: 					Fish, wild meat &amp; 					plant foods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FBFA98-3A24-4F18-A4E8-28B49060EFCE}"/>
                </a:ext>
              </a:extLst>
            </p:cNvPr>
            <p:cNvSpPr/>
            <p:nvPr/>
          </p:nvSpPr>
          <p:spPr>
            <a:xfrm>
              <a:off x="423334" y="2997273"/>
              <a:ext cx="11345332" cy="720703"/>
            </a:xfrm>
            <a:custGeom>
              <a:avLst/>
              <a:gdLst>
                <a:gd name="connsiteX0" fmla="*/ 0 w 11345332"/>
                <a:gd name="connsiteY0" fmla="*/ 126610 h 759645"/>
                <a:gd name="connsiteX1" fmla="*/ 126610 w 11345332"/>
                <a:gd name="connsiteY1" fmla="*/ 0 h 759645"/>
                <a:gd name="connsiteX2" fmla="*/ 11218722 w 11345332"/>
                <a:gd name="connsiteY2" fmla="*/ 0 h 759645"/>
                <a:gd name="connsiteX3" fmla="*/ 11345332 w 11345332"/>
                <a:gd name="connsiteY3" fmla="*/ 126610 h 759645"/>
                <a:gd name="connsiteX4" fmla="*/ 11345332 w 11345332"/>
                <a:gd name="connsiteY4" fmla="*/ 633035 h 759645"/>
                <a:gd name="connsiteX5" fmla="*/ 11218722 w 11345332"/>
                <a:gd name="connsiteY5" fmla="*/ 759645 h 759645"/>
                <a:gd name="connsiteX6" fmla="*/ 126610 w 11345332"/>
                <a:gd name="connsiteY6" fmla="*/ 759645 h 759645"/>
                <a:gd name="connsiteX7" fmla="*/ 0 w 11345332"/>
                <a:gd name="connsiteY7" fmla="*/ 633035 h 759645"/>
                <a:gd name="connsiteX8" fmla="*/ 0 w 11345332"/>
                <a:gd name="connsiteY8" fmla="*/ 126610 h 75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5332" h="759645">
                  <a:moveTo>
                    <a:pt x="0" y="126610"/>
                  </a:moveTo>
                  <a:cubicBezTo>
                    <a:pt x="0" y="56685"/>
                    <a:pt x="56685" y="0"/>
                    <a:pt x="126610" y="0"/>
                  </a:cubicBezTo>
                  <a:lnTo>
                    <a:pt x="11218722" y="0"/>
                  </a:lnTo>
                  <a:cubicBezTo>
                    <a:pt x="11288647" y="0"/>
                    <a:pt x="11345332" y="56685"/>
                    <a:pt x="11345332" y="126610"/>
                  </a:cubicBezTo>
                  <a:lnTo>
                    <a:pt x="11345332" y="633035"/>
                  </a:lnTo>
                  <a:cubicBezTo>
                    <a:pt x="11345332" y="702960"/>
                    <a:pt x="11288647" y="759645"/>
                    <a:pt x="11218722" y="759645"/>
                  </a:cubicBezTo>
                  <a:lnTo>
                    <a:pt x="126610" y="759645"/>
                  </a:lnTo>
                  <a:cubicBezTo>
                    <a:pt x="56685" y="759645"/>
                    <a:pt x="0" y="702960"/>
                    <a:pt x="0" y="633035"/>
                  </a:cubicBezTo>
                  <a:lnTo>
                    <a:pt x="0" y="12661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003" tIns="159003" rIns="159003" bIns="15900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Housing &amp;</a:t>
              </a:r>
              <a:br>
                <a:rPr lang="en-US" sz="31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</a:br>
              <a:r>
                <a:rPr lang="en-US" sz="31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Furniture: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9E3CE1-EDE9-4604-B993-1B2394A8463F}"/>
                </a:ext>
              </a:extLst>
            </p:cNvPr>
            <p:cNvSpPr/>
            <p:nvPr/>
          </p:nvSpPr>
          <p:spPr>
            <a:xfrm>
              <a:off x="423334" y="3886776"/>
              <a:ext cx="11345332" cy="720703"/>
            </a:xfrm>
            <a:custGeom>
              <a:avLst/>
              <a:gdLst>
                <a:gd name="connsiteX0" fmla="*/ 0 w 11345332"/>
                <a:gd name="connsiteY0" fmla="*/ 136001 h 815987"/>
                <a:gd name="connsiteX1" fmla="*/ 136001 w 11345332"/>
                <a:gd name="connsiteY1" fmla="*/ 0 h 815987"/>
                <a:gd name="connsiteX2" fmla="*/ 11209331 w 11345332"/>
                <a:gd name="connsiteY2" fmla="*/ 0 h 815987"/>
                <a:gd name="connsiteX3" fmla="*/ 11345332 w 11345332"/>
                <a:gd name="connsiteY3" fmla="*/ 136001 h 815987"/>
                <a:gd name="connsiteX4" fmla="*/ 11345332 w 11345332"/>
                <a:gd name="connsiteY4" fmla="*/ 679986 h 815987"/>
                <a:gd name="connsiteX5" fmla="*/ 11209331 w 11345332"/>
                <a:gd name="connsiteY5" fmla="*/ 815987 h 815987"/>
                <a:gd name="connsiteX6" fmla="*/ 136001 w 11345332"/>
                <a:gd name="connsiteY6" fmla="*/ 815987 h 815987"/>
                <a:gd name="connsiteX7" fmla="*/ 0 w 11345332"/>
                <a:gd name="connsiteY7" fmla="*/ 679986 h 815987"/>
                <a:gd name="connsiteX8" fmla="*/ 0 w 11345332"/>
                <a:gd name="connsiteY8" fmla="*/ 136001 h 81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5332" h="815987">
                  <a:moveTo>
                    <a:pt x="0" y="136001"/>
                  </a:moveTo>
                  <a:cubicBezTo>
                    <a:pt x="0" y="60890"/>
                    <a:pt x="60890" y="0"/>
                    <a:pt x="136001" y="0"/>
                  </a:cubicBezTo>
                  <a:lnTo>
                    <a:pt x="11209331" y="0"/>
                  </a:lnTo>
                  <a:cubicBezTo>
                    <a:pt x="11284442" y="0"/>
                    <a:pt x="11345332" y="60890"/>
                    <a:pt x="11345332" y="136001"/>
                  </a:cubicBezTo>
                  <a:lnTo>
                    <a:pt x="11345332" y="679986"/>
                  </a:lnTo>
                  <a:cubicBezTo>
                    <a:pt x="11345332" y="755097"/>
                    <a:pt x="11284442" y="815987"/>
                    <a:pt x="11209331" y="815987"/>
                  </a:cubicBezTo>
                  <a:lnTo>
                    <a:pt x="136001" y="815987"/>
                  </a:lnTo>
                  <a:cubicBezTo>
                    <a:pt x="60890" y="815987"/>
                    <a:pt x="0" y="755097"/>
                    <a:pt x="0" y="679986"/>
                  </a:cubicBezTo>
                  <a:lnTo>
                    <a:pt x="0" y="136001"/>
                  </a:lnTo>
                  <a:close/>
                </a:path>
              </a:pathLst>
            </a:custGeom>
            <a:solidFill>
              <a:srgbClr val="266791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53" tIns="161753" rIns="161753" bIns="161753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>
                  <a:latin typeface="Roboto" pitchFamily="2" charset="0"/>
                  <a:ea typeface="Roboto" pitchFamily="2" charset="0"/>
                </a:rPr>
                <a:t>Health</a:t>
              </a:r>
              <a:br>
                <a:rPr lang="en-US" sz="3100" kern="1200" dirty="0">
                  <a:latin typeface="Roboto" pitchFamily="2" charset="0"/>
                  <a:ea typeface="Roboto" pitchFamily="2" charset="0"/>
                </a:rPr>
              </a:br>
              <a:r>
                <a:rPr lang="en-US" sz="3100" kern="1200" dirty="0">
                  <a:latin typeface="Roboto" pitchFamily="2" charset="0"/>
                  <a:ea typeface="Roboto" pitchFamily="2" charset="0"/>
                </a:rPr>
                <a:t>&amp; Beauty: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8FB2EE-EDDA-456A-9E49-F4BBC494C0E9}"/>
              </a:ext>
            </a:extLst>
          </p:cNvPr>
          <p:cNvSpPr txBox="1"/>
          <p:nvPr/>
        </p:nvSpPr>
        <p:spPr>
          <a:xfrm>
            <a:off x="7573972" y="3168795"/>
            <a:ext cx="39288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Roboto" pitchFamily="2" charset="0"/>
                <a:ea typeface="Roboto" pitchFamily="2" charset="0"/>
              </a:rPr>
              <a:t>Wood, timber &amp; other materials</a:t>
            </a:r>
            <a:endParaRPr lang="en-US" sz="3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06929-D455-4553-A298-D9C32D0D1550}"/>
              </a:ext>
            </a:extLst>
          </p:cNvPr>
          <p:cNvSpPr txBox="1"/>
          <p:nvPr/>
        </p:nvSpPr>
        <p:spPr>
          <a:xfrm>
            <a:off x="7607311" y="5061302"/>
            <a:ext cx="42651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Pharmaceuticals,</a:t>
            </a:r>
            <a:br>
              <a:rPr lang="en-US" sz="31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en-US" sz="31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cosmetics, fragrances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42BB0A-E80D-4AE8-89D5-16142FE4E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r="18129"/>
          <a:stretch/>
        </p:blipFill>
        <p:spPr>
          <a:xfrm rot="5400000">
            <a:off x="3812700" y="1201300"/>
            <a:ext cx="951496" cy="145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C7E2C-75E4-4CD6-9CBE-7CD4283A2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5254171" y="1451143"/>
            <a:ext cx="1451181" cy="95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B41813-BC8C-476C-97A1-DDFCBDAC3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59" y="5146902"/>
            <a:ext cx="1451181" cy="96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66CE34-5261-420C-9508-B41C30C03F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6"/>
          <a:stretch/>
        </p:blipFill>
        <p:spPr>
          <a:xfrm>
            <a:off x="5254171" y="5140345"/>
            <a:ext cx="1451181" cy="96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6B8256-590C-45FD-86D1-B6F0E92B08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116"/>
          <a:stretch/>
        </p:blipFill>
        <p:spPr>
          <a:xfrm>
            <a:off x="3562857" y="3250881"/>
            <a:ext cx="1451182" cy="96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25E183-C4A7-473B-A0C9-9DF8B39ADF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1" y="3250881"/>
            <a:ext cx="1451181" cy="96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4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AC84858-A45B-4AA9-8341-0BC8F9F5688A}"/>
              </a:ext>
            </a:extLst>
          </p:cNvPr>
          <p:cNvSpPr/>
          <p:nvPr/>
        </p:nvSpPr>
        <p:spPr>
          <a:xfrm>
            <a:off x="456673" y="1134534"/>
            <a:ext cx="11345332" cy="1384628"/>
          </a:xfrm>
          <a:custGeom>
            <a:avLst/>
            <a:gdLst>
              <a:gd name="connsiteX0" fmla="*/ 0 w 11345332"/>
              <a:gd name="connsiteY0" fmla="*/ 142486 h 854899"/>
              <a:gd name="connsiteX1" fmla="*/ 142486 w 11345332"/>
              <a:gd name="connsiteY1" fmla="*/ 0 h 854899"/>
              <a:gd name="connsiteX2" fmla="*/ 11202846 w 11345332"/>
              <a:gd name="connsiteY2" fmla="*/ 0 h 854899"/>
              <a:gd name="connsiteX3" fmla="*/ 11345332 w 11345332"/>
              <a:gd name="connsiteY3" fmla="*/ 142486 h 854899"/>
              <a:gd name="connsiteX4" fmla="*/ 11345332 w 11345332"/>
              <a:gd name="connsiteY4" fmla="*/ 712413 h 854899"/>
              <a:gd name="connsiteX5" fmla="*/ 11202846 w 11345332"/>
              <a:gd name="connsiteY5" fmla="*/ 854899 h 854899"/>
              <a:gd name="connsiteX6" fmla="*/ 142486 w 11345332"/>
              <a:gd name="connsiteY6" fmla="*/ 854899 h 854899"/>
              <a:gd name="connsiteX7" fmla="*/ 0 w 11345332"/>
              <a:gd name="connsiteY7" fmla="*/ 712413 h 854899"/>
              <a:gd name="connsiteX8" fmla="*/ 0 w 11345332"/>
              <a:gd name="connsiteY8" fmla="*/ 142486 h 8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5332" h="854899">
                <a:moveTo>
                  <a:pt x="0" y="142486"/>
                </a:moveTo>
                <a:cubicBezTo>
                  <a:pt x="0" y="63793"/>
                  <a:pt x="63793" y="0"/>
                  <a:pt x="142486" y="0"/>
                </a:cubicBezTo>
                <a:lnTo>
                  <a:pt x="11202846" y="0"/>
                </a:lnTo>
                <a:cubicBezTo>
                  <a:pt x="11281539" y="0"/>
                  <a:pt x="11345332" y="63793"/>
                  <a:pt x="11345332" y="142486"/>
                </a:cubicBezTo>
                <a:lnTo>
                  <a:pt x="11345332" y="712413"/>
                </a:lnTo>
                <a:cubicBezTo>
                  <a:pt x="11345332" y="791106"/>
                  <a:pt x="11281539" y="854899"/>
                  <a:pt x="11202846" y="854899"/>
                </a:cubicBezTo>
                <a:lnTo>
                  <a:pt x="142486" y="854899"/>
                </a:lnTo>
                <a:cubicBezTo>
                  <a:pt x="63793" y="854899"/>
                  <a:pt x="0" y="791106"/>
                  <a:pt x="0" y="712413"/>
                </a:cubicBezTo>
                <a:lnTo>
                  <a:pt x="0" y="14248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653" tIns="163653" rIns="163653" bIns="163653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Fashion:				Leather, furs, fibers, 					jewelry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50361-AFDF-4029-AEF9-1E695474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31" y="1381107"/>
            <a:ext cx="1432839" cy="88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AA2F68-BE84-4282-8654-5DA9765A24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/>
          <a:stretch/>
        </p:blipFill>
        <p:spPr>
          <a:xfrm>
            <a:off x="5254169" y="1381106"/>
            <a:ext cx="1451182" cy="88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9B1511-BF38-4C94-9C6F-8EA8C04281C9}"/>
              </a:ext>
            </a:extLst>
          </p:cNvPr>
          <p:cNvSpPr/>
          <p:nvPr/>
        </p:nvSpPr>
        <p:spPr>
          <a:xfrm>
            <a:off x="456673" y="4898758"/>
            <a:ext cx="11345332" cy="1384628"/>
          </a:xfrm>
          <a:custGeom>
            <a:avLst/>
            <a:gdLst>
              <a:gd name="connsiteX0" fmla="*/ 0 w 11345332"/>
              <a:gd name="connsiteY0" fmla="*/ 126610 h 759645"/>
              <a:gd name="connsiteX1" fmla="*/ 126610 w 11345332"/>
              <a:gd name="connsiteY1" fmla="*/ 0 h 759645"/>
              <a:gd name="connsiteX2" fmla="*/ 11218722 w 11345332"/>
              <a:gd name="connsiteY2" fmla="*/ 0 h 759645"/>
              <a:gd name="connsiteX3" fmla="*/ 11345332 w 11345332"/>
              <a:gd name="connsiteY3" fmla="*/ 126610 h 759645"/>
              <a:gd name="connsiteX4" fmla="*/ 11345332 w 11345332"/>
              <a:gd name="connsiteY4" fmla="*/ 633035 h 759645"/>
              <a:gd name="connsiteX5" fmla="*/ 11218722 w 11345332"/>
              <a:gd name="connsiteY5" fmla="*/ 759645 h 759645"/>
              <a:gd name="connsiteX6" fmla="*/ 126610 w 11345332"/>
              <a:gd name="connsiteY6" fmla="*/ 759645 h 759645"/>
              <a:gd name="connsiteX7" fmla="*/ 0 w 11345332"/>
              <a:gd name="connsiteY7" fmla="*/ 633035 h 759645"/>
              <a:gd name="connsiteX8" fmla="*/ 0 w 11345332"/>
              <a:gd name="connsiteY8" fmla="*/ 126610 h 75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5332" h="759645">
                <a:moveTo>
                  <a:pt x="0" y="126610"/>
                </a:moveTo>
                <a:cubicBezTo>
                  <a:pt x="0" y="56685"/>
                  <a:pt x="56685" y="0"/>
                  <a:pt x="126610" y="0"/>
                </a:cubicBezTo>
                <a:lnTo>
                  <a:pt x="11218722" y="0"/>
                </a:lnTo>
                <a:cubicBezTo>
                  <a:pt x="11288647" y="0"/>
                  <a:pt x="11345332" y="56685"/>
                  <a:pt x="11345332" y="126610"/>
                </a:cubicBezTo>
                <a:lnTo>
                  <a:pt x="11345332" y="633035"/>
                </a:lnTo>
                <a:cubicBezTo>
                  <a:pt x="11345332" y="702960"/>
                  <a:pt x="11288647" y="759645"/>
                  <a:pt x="11218722" y="759645"/>
                </a:cubicBezTo>
                <a:lnTo>
                  <a:pt x="126610" y="759645"/>
                </a:lnTo>
                <a:cubicBezTo>
                  <a:pt x="56685" y="759645"/>
                  <a:pt x="0" y="702960"/>
                  <a:pt x="0" y="633035"/>
                </a:cubicBezTo>
                <a:lnTo>
                  <a:pt x="0" y="12661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003" tIns="159003" rIns="159003" bIns="159003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Leisure:					Musical instruments,</a:t>
            </a:r>
            <a:br>
              <a:rPr lang="en-US" sz="31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</a:br>
            <a:r>
              <a:rPr lang="en-US" sz="31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					pets, ornamentals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47D803-35C9-45DF-A864-C482B0B08C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t="4870" r="-492" b="6246"/>
          <a:stretch/>
        </p:blipFill>
        <p:spPr>
          <a:xfrm>
            <a:off x="3562860" y="5086032"/>
            <a:ext cx="1451182" cy="96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EF93CC-C475-48B6-8FAD-5A7CEA6225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"/>
          <a:stretch/>
        </p:blipFill>
        <p:spPr>
          <a:xfrm>
            <a:off x="5254169" y="5086032"/>
            <a:ext cx="1453745" cy="96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1D4DB1-65A9-4911-8EC5-2E8E36D910C3}"/>
              </a:ext>
            </a:extLst>
          </p:cNvPr>
          <p:cNvSpPr/>
          <p:nvPr/>
        </p:nvSpPr>
        <p:spPr>
          <a:xfrm>
            <a:off x="456673" y="2965298"/>
            <a:ext cx="11345332" cy="1487324"/>
          </a:xfrm>
          <a:custGeom>
            <a:avLst/>
            <a:gdLst>
              <a:gd name="connsiteX0" fmla="*/ 0 w 11345332"/>
              <a:gd name="connsiteY0" fmla="*/ 136398 h 818371"/>
              <a:gd name="connsiteX1" fmla="*/ 136398 w 11345332"/>
              <a:gd name="connsiteY1" fmla="*/ 0 h 818371"/>
              <a:gd name="connsiteX2" fmla="*/ 11208934 w 11345332"/>
              <a:gd name="connsiteY2" fmla="*/ 0 h 818371"/>
              <a:gd name="connsiteX3" fmla="*/ 11345332 w 11345332"/>
              <a:gd name="connsiteY3" fmla="*/ 136398 h 818371"/>
              <a:gd name="connsiteX4" fmla="*/ 11345332 w 11345332"/>
              <a:gd name="connsiteY4" fmla="*/ 681973 h 818371"/>
              <a:gd name="connsiteX5" fmla="*/ 11208934 w 11345332"/>
              <a:gd name="connsiteY5" fmla="*/ 818371 h 818371"/>
              <a:gd name="connsiteX6" fmla="*/ 136398 w 11345332"/>
              <a:gd name="connsiteY6" fmla="*/ 818371 h 818371"/>
              <a:gd name="connsiteX7" fmla="*/ 0 w 11345332"/>
              <a:gd name="connsiteY7" fmla="*/ 681973 h 818371"/>
              <a:gd name="connsiteX8" fmla="*/ 0 w 11345332"/>
              <a:gd name="connsiteY8" fmla="*/ 136398 h 81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5332" h="818371">
                <a:moveTo>
                  <a:pt x="0" y="136398"/>
                </a:moveTo>
                <a:cubicBezTo>
                  <a:pt x="0" y="61067"/>
                  <a:pt x="61067" y="0"/>
                  <a:pt x="136398" y="0"/>
                </a:cubicBezTo>
                <a:lnTo>
                  <a:pt x="11208934" y="0"/>
                </a:lnTo>
                <a:cubicBezTo>
                  <a:pt x="11284265" y="0"/>
                  <a:pt x="11345332" y="61067"/>
                  <a:pt x="11345332" y="136398"/>
                </a:cubicBezTo>
                <a:lnTo>
                  <a:pt x="11345332" y="681973"/>
                </a:lnTo>
                <a:cubicBezTo>
                  <a:pt x="11345332" y="757304"/>
                  <a:pt x="11284265" y="818371"/>
                  <a:pt x="11208934" y="818371"/>
                </a:cubicBezTo>
                <a:lnTo>
                  <a:pt x="136398" y="818371"/>
                </a:lnTo>
                <a:cubicBezTo>
                  <a:pt x="61067" y="818371"/>
                  <a:pt x="0" y="757304"/>
                  <a:pt x="0" y="681973"/>
                </a:cubicBezTo>
                <a:lnTo>
                  <a:pt x="0" y="136398"/>
                </a:lnTo>
                <a:close/>
              </a:path>
            </a:pathLst>
          </a:custGeom>
          <a:solidFill>
            <a:srgbClr val="26679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870" tIns="161870" rIns="161870" bIns="16187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kern="1200" dirty="0">
                <a:latin typeface="Roboto" pitchFamily="2" charset="0"/>
                <a:ea typeface="Roboto" pitchFamily="2" charset="0"/>
              </a:rPr>
              <a:t>Tourism:				Museums, souvenirs,</a:t>
            </a:r>
            <a:br>
              <a:rPr lang="en-US" sz="3100" dirty="0">
                <a:latin typeface="Roboto" pitchFamily="2" charset="0"/>
                <a:ea typeface="Roboto" pitchFamily="2" charset="0"/>
              </a:rPr>
            </a:br>
            <a:r>
              <a:rPr lang="en-US" sz="3100" dirty="0">
                <a:latin typeface="Roboto" pitchFamily="2" charset="0"/>
                <a:ea typeface="Roboto" pitchFamily="2" charset="0"/>
              </a:rPr>
              <a:t>					botanical gardens</a:t>
            </a:r>
            <a:endParaRPr lang="en-US" sz="3100" kern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7" name="Picture 6" descr="http://lh5.ggpht.com/-03icwDDSjvg/UT4hSEwaofI/AAAAAAAAmGo/YLjU41wOg74/georgia-aquarium-7%25255B10%25255D.jpg?imgmax=800">
            <a:extLst>
              <a:ext uri="{FF2B5EF4-FFF2-40B4-BE49-F238E27FC236}">
                <a16:creationId xmlns:a16="http://schemas.microsoft.com/office/drawing/2014/main" id="{6BA19D7F-7594-4A02-8E3E-09A04679A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18020" r="9968"/>
          <a:stretch/>
        </p:blipFill>
        <p:spPr bwMode="auto">
          <a:xfrm>
            <a:off x="3529457" y="3220179"/>
            <a:ext cx="1451182" cy="95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encrypted-tbn1.gstatic.com/images?q=tbn:ANd9GcS2KVJEmoA5L0sRlL0U1AB4ZfSvTp-p7ETn5vz6e0p332mxVUzE">
            <a:extLst>
              <a:ext uri="{FF2B5EF4-FFF2-40B4-BE49-F238E27FC236}">
                <a16:creationId xmlns:a16="http://schemas.microsoft.com/office/drawing/2014/main" id="{4CC4D01E-E7F9-4B94-BF81-0C8C2980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96" y="3220179"/>
            <a:ext cx="1453744" cy="96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7CEAE5-EC5B-43A4-BFFD-F66B106A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34"/>
            <a:ext cx="10515600" cy="863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66791"/>
                </a:solidFill>
              </a:rPr>
              <a:t>Entire economic sectors rely on wildlife:</a:t>
            </a:r>
          </a:p>
        </p:txBody>
      </p:sp>
    </p:spTree>
    <p:extLst>
      <p:ext uri="{BB962C8B-B14F-4D97-AF65-F5344CB8AC3E}">
        <p14:creationId xmlns:p14="http://schemas.microsoft.com/office/powerpoint/2010/main" val="234705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7043-1B20-43A5-A5A0-E5E67C4F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How does CITES work?</a:t>
            </a:r>
          </a:p>
        </p:txBody>
      </p:sp>
    </p:spTree>
    <p:extLst>
      <p:ext uri="{BB962C8B-B14F-4D97-AF65-F5344CB8AC3E}">
        <p14:creationId xmlns:p14="http://schemas.microsoft.com/office/powerpoint/2010/main" val="81213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9BC6-1125-439E-9565-9E771A01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0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How does CITES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E54C-FCE9-4864-B64B-92AD1453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456"/>
            <a:ext cx="4610101" cy="4326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Nationally appointed authorities deliver </a:t>
            </a:r>
            <a:r>
              <a:rPr lang="en-US" b="1" dirty="0">
                <a:solidFill>
                  <a:srgbClr val="266791"/>
                </a:solidFill>
              </a:rPr>
              <a:t>certificates and permits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… for the trade of </a:t>
            </a:r>
            <a:r>
              <a:rPr lang="en-US" b="1" dirty="0">
                <a:solidFill>
                  <a:srgbClr val="266791"/>
                </a:solidFill>
              </a:rPr>
              <a:t>listed animals and plants</a:t>
            </a:r>
          </a:p>
          <a:p>
            <a:pPr marL="0" indent="0">
              <a:buNone/>
            </a:pPr>
            <a:endParaRPr lang="en-US" b="1" dirty="0">
              <a:solidFill>
                <a:srgbClr val="266791"/>
              </a:solidFill>
            </a:endParaRPr>
          </a:p>
          <a:p>
            <a:r>
              <a:rPr lang="en-US" dirty="0"/>
              <a:t>and enforce key requirements, </a:t>
            </a:r>
            <a:r>
              <a:rPr lang="en-US" b="1" dirty="0">
                <a:solidFill>
                  <a:srgbClr val="266791"/>
                </a:solidFill>
              </a:rPr>
              <a:t>including penalties for breaches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D8D1AEA-4FB6-4A65-A0C4-1124DD703259}"/>
              </a:ext>
            </a:extLst>
          </p:cNvPr>
          <p:cNvSpPr txBox="1">
            <a:spLocks/>
          </p:cNvSpPr>
          <p:nvPr/>
        </p:nvSpPr>
        <p:spPr>
          <a:xfrm>
            <a:off x="6743702" y="2150456"/>
            <a:ext cx="4610101" cy="432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Parties must establish: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>
                <a:solidFill>
                  <a:srgbClr val="266791"/>
                </a:solidFill>
              </a:rPr>
              <a:t>Management 		Authorities 		(MAs)</a:t>
            </a:r>
          </a:p>
          <a:p>
            <a:pPr marL="0" indent="0">
              <a:buNone/>
            </a:pPr>
            <a:endParaRPr lang="en-US" b="1" dirty="0">
              <a:solidFill>
                <a:srgbClr val="26679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66791"/>
                </a:solidFill>
              </a:rPr>
              <a:t>		Scientific 			Authorities 		(SAs) </a:t>
            </a:r>
            <a:r>
              <a:rPr lang="en-US" dirty="0"/>
              <a:t>to advise 		MAs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D50BC-0A5B-4B55-9D68-ED17D51F0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2" y="2774294"/>
            <a:ext cx="1539434" cy="1539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4D114E-FA69-484E-A4A7-DBB7683C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2" y="4548243"/>
            <a:ext cx="1694242" cy="169424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16E7A6-FF65-416D-8E3A-AB7F57383051}"/>
              </a:ext>
            </a:extLst>
          </p:cNvPr>
          <p:cNvCxnSpPr>
            <a:cxnSpLocks/>
          </p:cNvCxnSpPr>
          <p:nvPr/>
        </p:nvCxnSpPr>
        <p:spPr>
          <a:xfrm>
            <a:off x="6136711" y="2150456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3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DDB7-6A4A-4661-BB6F-8EBF0C590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4344"/>
            <a:ext cx="10515600" cy="8004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Species subject to CITES regulations are divided into </a:t>
            </a:r>
            <a:r>
              <a:rPr lang="en-US" b="1" dirty="0">
                <a:solidFill>
                  <a:srgbClr val="266791"/>
                </a:solidFill>
              </a:rPr>
              <a:t>three Appendices: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160345-FE5A-4BDD-8501-EA181A97C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40" b="31540"/>
          <a:stretch/>
        </p:blipFill>
        <p:spPr>
          <a:xfrm>
            <a:off x="4277512" y="2226406"/>
            <a:ext cx="1348945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04533C-7601-47A9-A445-E45B416E3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21" y="2224961"/>
            <a:ext cx="1348946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CC08B4-9AC8-4C39-8682-62BAD0239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11" y="3508633"/>
            <a:ext cx="1348946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8F89B6-9C4F-48F9-B23B-66AD3EE7F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98" y="3500587"/>
            <a:ext cx="1345268" cy="90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CE0672-CCA3-4AEF-B1AA-E830BD1527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12" y="4798462"/>
            <a:ext cx="1348945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F0D92B-6D95-4B4A-8F32-0C08F502CC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/>
        </p:blipFill>
        <p:spPr>
          <a:xfrm>
            <a:off x="6865899" y="4795492"/>
            <a:ext cx="1345268" cy="91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193903-65C1-4BF3-A59E-C387FA5C66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21" y="4798462"/>
            <a:ext cx="1348946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A3C25-9F42-44B9-B599-C806AD4FFC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6453"/>
          <a:stretch/>
        </p:blipFill>
        <p:spPr>
          <a:xfrm>
            <a:off x="6848029" y="2228233"/>
            <a:ext cx="1343759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0CEF38-325C-4356-9FC3-1E30425F56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/>
          <a:stretch/>
        </p:blipFill>
        <p:spPr>
          <a:xfrm>
            <a:off x="9265120" y="3508633"/>
            <a:ext cx="1348946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1659D81-F1B5-4375-9FDA-09DC3CD23CB7}"/>
              </a:ext>
            </a:extLst>
          </p:cNvPr>
          <p:cNvSpPr txBox="1">
            <a:spLocks/>
          </p:cNvSpPr>
          <p:nvPr/>
        </p:nvSpPr>
        <p:spPr>
          <a:xfrm>
            <a:off x="838199" y="365126"/>
            <a:ext cx="10773229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266791"/>
                </a:solidFill>
              </a:rPr>
              <a:t>The CITES Appendices: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1CC7AE-E61B-42A3-A463-DF1140C29411}"/>
              </a:ext>
            </a:extLst>
          </p:cNvPr>
          <p:cNvSpPr/>
          <p:nvPr/>
        </p:nvSpPr>
        <p:spPr>
          <a:xfrm>
            <a:off x="838199" y="2370510"/>
            <a:ext cx="2476501" cy="739775"/>
          </a:xfrm>
          <a:prstGeom prst="roundRect">
            <a:avLst/>
          </a:prstGeom>
          <a:solidFill>
            <a:srgbClr val="C127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941CB1C-7CE1-4F02-B738-A2F89D0B34F7}"/>
              </a:ext>
            </a:extLst>
          </p:cNvPr>
          <p:cNvSpPr/>
          <p:nvPr/>
        </p:nvSpPr>
        <p:spPr>
          <a:xfrm>
            <a:off x="838199" y="3580790"/>
            <a:ext cx="2476501" cy="739775"/>
          </a:xfrm>
          <a:prstGeom prst="roundRect">
            <a:avLst/>
          </a:prstGeom>
          <a:solidFill>
            <a:srgbClr val="2B2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II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2D9B35-0F4E-4594-88CE-B5D18356C61C}"/>
              </a:ext>
            </a:extLst>
          </p:cNvPr>
          <p:cNvSpPr/>
          <p:nvPr/>
        </p:nvSpPr>
        <p:spPr>
          <a:xfrm>
            <a:off x="838199" y="4791070"/>
            <a:ext cx="2476501" cy="739775"/>
          </a:xfrm>
          <a:prstGeom prst="roundRect">
            <a:avLst/>
          </a:prstGeom>
          <a:solidFill>
            <a:srgbClr val="FF7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III</a:t>
            </a:r>
          </a:p>
        </p:txBody>
      </p:sp>
    </p:spTree>
    <p:extLst>
      <p:ext uri="{BB962C8B-B14F-4D97-AF65-F5344CB8AC3E}">
        <p14:creationId xmlns:p14="http://schemas.microsoft.com/office/powerpoint/2010/main" val="347881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F18B-7FDF-4588-81C5-FF555F27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73229" cy="99921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66791"/>
                </a:solidFill>
              </a:rPr>
              <a:t>CITES Appendices: which species go where?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A852A1-9C59-430B-AF63-E4C6E414D581}"/>
              </a:ext>
            </a:extLst>
          </p:cNvPr>
          <p:cNvSpPr/>
          <p:nvPr/>
        </p:nvSpPr>
        <p:spPr>
          <a:xfrm>
            <a:off x="838199" y="1943084"/>
            <a:ext cx="2476501" cy="739775"/>
          </a:xfrm>
          <a:prstGeom prst="roundRect">
            <a:avLst/>
          </a:prstGeom>
          <a:solidFill>
            <a:srgbClr val="C127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A11E18-1A51-40F2-95B6-D65C2D7192DD}"/>
              </a:ext>
            </a:extLst>
          </p:cNvPr>
          <p:cNvSpPr/>
          <p:nvPr/>
        </p:nvSpPr>
        <p:spPr>
          <a:xfrm>
            <a:off x="838199" y="3513761"/>
            <a:ext cx="2476501" cy="739775"/>
          </a:xfrm>
          <a:prstGeom prst="roundRect">
            <a:avLst/>
          </a:prstGeom>
          <a:solidFill>
            <a:srgbClr val="2B2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61CCFA-2940-411C-84BA-EE85E2C40D12}"/>
              </a:ext>
            </a:extLst>
          </p:cNvPr>
          <p:cNvSpPr/>
          <p:nvPr/>
        </p:nvSpPr>
        <p:spPr>
          <a:xfrm>
            <a:off x="838199" y="5145438"/>
            <a:ext cx="2476501" cy="739775"/>
          </a:xfrm>
          <a:prstGeom prst="roundRect">
            <a:avLst/>
          </a:prstGeom>
          <a:solidFill>
            <a:srgbClr val="FF7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3FF27-037D-404C-B469-389D7944B6FD}"/>
              </a:ext>
            </a:extLst>
          </p:cNvPr>
          <p:cNvSpPr txBox="1"/>
          <p:nvPr/>
        </p:nvSpPr>
        <p:spPr>
          <a:xfrm>
            <a:off x="3820435" y="1881485"/>
            <a:ext cx="8379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Roboto" pitchFamily="2" charset="0"/>
                <a:ea typeface="Roboto" pitchFamily="2" charset="0"/>
              </a:rPr>
              <a:t>Species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 threatened with extinction 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– some 700 species of fauna and 400 species of flora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7BDDC-E175-40A9-B860-FA2928C12CEE}"/>
              </a:ext>
            </a:extLst>
          </p:cNvPr>
          <p:cNvSpPr txBox="1"/>
          <p:nvPr/>
        </p:nvSpPr>
        <p:spPr>
          <a:xfrm>
            <a:off x="3820436" y="3260400"/>
            <a:ext cx="83797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Roboto" pitchFamily="2" charset="0"/>
                <a:ea typeface="Roboto" pitchFamily="2" charset="0"/>
              </a:rPr>
              <a:t>Species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 not necessarily threatened with extinction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, but for which</a:t>
            </a:r>
            <a:r>
              <a:rPr lang="en-US" sz="2500" dirty="0">
                <a:latin typeface="Roboto Bk" pitchFamily="2" charset="0"/>
                <a:ea typeface="Roboto Bk" pitchFamily="2" charset="0"/>
              </a:rPr>
              <a:t>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trade must be controlled 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– around 32’000 species of flora and 5’000 species of fauna</a:t>
            </a:r>
            <a:endParaRPr lang="en-US" sz="2500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9BB2D-4721-4D8A-A7F4-A55F94A743D2}"/>
              </a:ext>
            </a:extLst>
          </p:cNvPr>
          <p:cNvSpPr txBox="1"/>
          <p:nvPr/>
        </p:nvSpPr>
        <p:spPr>
          <a:xfrm>
            <a:off x="3820435" y="5084438"/>
            <a:ext cx="8379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Roboto" pitchFamily="2" charset="0"/>
                <a:ea typeface="Roboto" pitchFamily="2" charset="0"/>
              </a:rPr>
              <a:t>Species for which</a:t>
            </a:r>
            <a:r>
              <a:rPr lang="en-US" sz="2500" dirty="0">
                <a:latin typeface="Roboto Bk" pitchFamily="2" charset="0"/>
                <a:ea typeface="Roboto Bk" pitchFamily="2" charset="0"/>
              </a:rPr>
              <a:t>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a single country is asking other Parties to help with its protection</a:t>
            </a:r>
            <a:r>
              <a:rPr lang="en-US" sz="2500" dirty="0">
                <a:latin typeface="Roboto Bk" pitchFamily="2" charset="0"/>
                <a:ea typeface="Roboto Bk" pitchFamily="2" charset="0"/>
              </a:rPr>
              <a:t> 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– some 200 species </a:t>
            </a:r>
            <a:endParaRPr lang="en-US" sz="2500" dirty="0">
              <a:solidFill>
                <a:srgbClr val="26679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5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F18B-7FDF-4588-81C5-FF555F27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73229" cy="99921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66791"/>
                </a:solidFill>
              </a:rPr>
              <a:t>Trade rules for CITES Appendices: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F9DC4-692B-478E-96FE-734D095E6F34}"/>
              </a:ext>
            </a:extLst>
          </p:cNvPr>
          <p:cNvSpPr txBox="1"/>
          <p:nvPr/>
        </p:nvSpPr>
        <p:spPr>
          <a:xfrm>
            <a:off x="3820435" y="2083029"/>
            <a:ext cx="83797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Roboto" pitchFamily="2" charset="0"/>
                <a:ea typeface="Roboto" pitchFamily="2" charset="0"/>
              </a:rPr>
              <a:t>Trade is generally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prohibited</a:t>
            </a:r>
            <a:r>
              <a:rPr lang="en-US" sz="2500" dirty="0">
                <a:latin typeface="Roboto Bk" pitchFamily="2" charset="0"/>
                <a:ea typeface="Roboto Bk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56E0-73B7-4254-9310-81FEFF87D8E0}"/>
              </a:ext>
            </a:extLst>
          </p:cNvPr>
          <p:cNvSpPr txBox="1"/>
          <p:nvPr/>
        </p:nvSpPr>
        <p:spPr>
          <a:xfrm>
            <a:off x="3820435" y="3645121"/>
            <a:ext cx="83797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Roboto" pitchFamily="2" charset="0"/>
                <a:ea typeface="Roboto" pitchFamily="2" charset="0"/>
              </a:rPr>
              <a:t>Trade is generally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permitted 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but</a:t>
            </a:r>
            <a:r>
              <a:rPr lang="en-US" sz="2500" dirty="0">
                <a:latin typeface="Roboto Bk" pitchFamily="2" charset="0"/>
                <a:ea typeface="Roboto Bk" pitchFamily="2" charset="0"/>
              </a:rPr>
              <a:t>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controlled</a:t>
            </a:r>
            <a:r>
              <a:rPr lang="en-US" sz="2500" dirty="0">
                <a:latin typeface="Roboto Bk" pitchFamily="2" charset="0"/>
                <a:ea typeface="Roboto Bk" pitchFamily="2" charset="0"/>
              </a:rPr>
              <a:t>.</a:t>
            </a:r>
            <a:endParaRPr lang="en-US" sz="2500" dirty="0">
              <a:solidFill>
                <a:srgbClr val="26679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214D4-6326-4882-8CE1-C1F8EF8B710E}"/>
              </a:ext>
            </a:extLst>
          </p:cNvPr>
          <p:cNvSpPr txBox="1"/>
          <p:nvPr/>
        </p:nvSpPr>
        <p:spPr>
          <a:xfrm>
            <a:off x="3820435" y="5276798"/>
            <a:ext cx="83797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Roboto" pitchFamily="2" charset="0"/>
                <a:ea typeface="Roboto" pitchFamily="2" charset="0"/>
              </a:rPr>
              <a:t>Trade is generally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permitted 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but</a:t>
            </a:r>
            <a:r>
              <a:rPr lang="en-US" sz="2500" dirty="0">
                <a:latin typeface="Roboto Bk" pitchFamily="2" charset="0"/>
                <a:ea typeface="Roboto Bk" pitchFamily="2" charset="0"/>
              </a:rPr>
              <a:t>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controlled</a:t>
            </a:r>
            <a:r>
              <a:rPr lang="en-US" sz="2500" dirty="0">
                <a:latin typeface="Roboto Bk" pitchFamily="2" charset="0"/>
                <a:ea typeface="Roboto Bk" pitchFamily="2" charset="0"/>
              </a:rPr>
              <a:t>.</a:t>
            </a:r>
            <a:endParaRPr lang="en-US" sz="2500" dirty="0">
              <a:solidFill>
                <a:srgbClr val="26679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ED2A7D-964C-4DAB-B276-4338B4F82E24}"/>
              </a:ext>
            </a:extLst>
          </p:cNvPr>
          <p:cNvSpPr/>
          <p:nvPr/>
        </p:nvSpPr>
        <p:spPr>
          <a:xfrm>
            <a:off x="838199" y="1943084"/>
            <a:ext cx="2476501" cy="739775"/>
          </a:xfrm>
          <a:prstGeom prst="roundRect">
            <a:avLst/>
          </a:prstGeom>
          <a:solidFill>
            <a:srgbClr val="C127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2BE6A0-9312-4663-9F8A-6CA97C628869}"/>
              </a:ext>
            </a:extLst>
          </p:cNvPr>
          <p:cNvSpPr/>
          <p:nvPr/>
        </p:nvSpPr>
        <p:spPr>
          <a:xfrm>
            <a:off x="838199" y="3513761"/>
            <a:ext cx="2476501" cy="739775"/>
          </a:xfrm>
          <a:prstGeom prst="roundRect">
            <a:avLst/>
          </a:prstGeom>
          <a:solidFill>
            <a:srgbClr val="2B2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BE83AD-66DA-4457-8BE5-52A739A62E63}"/>
              </a:ext>
            </a:extLst>
          </p:cNvPr>
          <p:cNvSpPr/>
          <p:nvPr/>
        </p:nvSpPr>
        <p:spPr>
          <a:xfrm>
            <a:off x="838199" y="5145438"/>
            <a:ext cx="2476501" cy="739775"/>
          </a:xfrm>
          <a:prstGeom prst="roundRect">
            <a:avLst/>
          </a:prstGeom>
          <a:solidFill>
            <a:srgbClr val="FF7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Appendix III</a:t>
            </a:r>
          </a:p>
        </p:txBody>
      </p:sp>
    </p:spTree>
    <p:extLst>
      <p:ext uri="{BB962C8B-B14F-4D97-AF65-F5344CB8AC3E}">
        <p14:creationId xmlns:p14="http://schemas.microsoft.com/office/powerpoint/2010/main" val="70187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F18B-7FDF-4588-81C5-FF555F27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73229" cy="99921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266791"/>
                </a:solidFill>
              </a:rPr>
              <a:t>Most trade is permitted: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11FECC-EB83-48B9-B91A-DDA089C37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85629"/>
              </p:ext>
            </p:extLst>
          </p:nvPr>
        </p:nvGraphicFramePr>
        <p:xfrm>
          <a:off x="6096000" y="1743618"/>
          <a:ext cx="586814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6A2664-CBFD-4F81-823E-A58C05557FE1}"/>
              </a:ext>
            </a:extLst>
          </p:cNvPr>
          <p:cNvSpPr txBox="1">
            <a:spLocks/>
          </p:cNvSpPr>
          <p:nvPr/>
        </p:nvSpPr>
        <p:spPr>
          <a:xfrm>
            <a:off x="457200" y="1604974"/>
            <a:ext cx="6921500" cy="676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Of the 38’000+ listed species: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AC72CB-A966-4F0D-8C39-53539CE01037}"/>
              </a:ext>
            </a:extLst>
          </p:cNvPr>
          <p:cNvSpPr/>
          <p:nvPr/>
        </p:nvSpPr>
        <p:spPr>
          <a:xfrm>
            <a:off x="605970" y="4653320"/>
            <a:ext cx="464457" cy="464457"/>
          </a:xfrm>
          <a:prstGeom prst="rect">
            <a:avLst/>
          </a:prstGeom>
          <a:solidFill>
            <a:srgbClr val="FF76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1E7469-26E3-4965-A922-BAA7B9BA37BF}"/>
              </a:ext>
            </a:extLst>
          </p:cNvPr>
          <p:cNvSpPr/>
          <p:nvPr/>
        </p:nvSpPr>
        <p:spPr>
          <a:xfrm>
            <a:off x="605970" y="2309423"/>
            <a:ext cx="464457" cy="464457"/>
          </a:xfrm>
          <a:prstGeom prst="rect">
            <a:avLst/>
          </a:prstGeom>
          <a:solidFill>
            <a:srgbClr val="C127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9F9A0-504A-4A93-98B3-07F8CAE35F59}"/>
              </a:ext>
            </a:extLst>
          </p:cNvPr>
          <p:cNvSpPr/>
          <p:nvPr/>
        </p:nvSpPr>
        <p:spPr>
          <a:xfrm>
            <a:off x="616854" y="3481373"/>
            <a:ext cx="464457" cy="464457"/>
          </a:xfrm>
          <a:prstGeom prst="rect">
            <a:avLst/>
          </a:prstGeom>
          <a:solidFill>
            <a:srgbClr val="2B2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C6F036-ABB7-437A-A7AB-61337B2A550B}"/>
              </a:ext>
            </a:extLst>
          </p:cNvPr>
          <p:cNvSpPr txBox="1">
            <a:spLocks/>
          </p:cNvSpPr>
          <p:nvPr/>
        </p:nvSpPr>
        <p:spPr>
          <a:xfrm>
            <a:off x="1337122" y="4810434"/>
            <a:ext cx="4415975" cy="464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Cn" pitchFamily="2" charset="0"/>
                <a:ea typeface="Roboto Cn" pitchFamily="2" charset="0"/>
              </a:rPr>
              <a:t>1% are listed in </a:t>
            </a:r>
            <a:r>
              <a:rPr lang="en-US" sz="2400" b="1" dirty="0">
                <a:solidFill>
                  <a:srgbClr val="266791"/>
                </a:solidFill>
                <a:latin typeface="Roboto Cn" pitchFamily="2" charset="0"/>
                <a:ea typeface="Roboto Cn" pitchFamily="2" charset="0"/>
              </a:rPr>
              <a:t>Appendix III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5C5E2-75FA-4CDE-B487-783BB36732DB}"/>
              </a:ext>
            </a:extLst>
          </p:cNvPr>
          <p:cNvSpPr txBox="1">
            <a:spLocks/>
          </p:cNvSpPr>
          <p:nvPr/>
        </p:nvSpPr>
        <p:spPr>
          <a:xfrm>
            <a:off x="1337121" y="2286190"/>
            <a:ext cx="4593779" cy="961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Cn" pitchFamily="2" charset="0"/>
                <a:ea typeface="Roboto Cn" pitchFamily="2" charset="0"/>
              </a:rPr>
              <a:t>3% are listed in </a:t>
            </a:r>
            <a:r>
              <a:rPr lang="en-US" sz="2400" b="1" dirty="0">
                <a:solidFill>
                  <a:srgbClr val="266791"/>
                </a:solidFill>
                <a:latin typeface="Roboto Cn" pitchFamily="2" charset="0"/>
                <a:ea typeface="Roboto Cn" pitchFamily="2" charset="0"/>
              </a:rPr>
              <a:t>Appendix I</a:t>
            </a:r>
            <a:endParaRPr lang="en-US" sz="2400" b="1" i="1" dirty="0">
              <a:solidFill>
                <a:srgbClr val="26679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D33CF0-A348-411B-8468-8BB8F13D7474}"/>
              </a:ext>
            </a:extLst>
          </p:cNvPr>
          <p:cNvSpPr txBox="1">
            <a:spLocks/>
          </p:cNvSpPr>
          <p:nvPr/>
        </p:nvSpPr>
        <p:spPr>
          <a:xfrm>
            <a:off x="1337122" y="3612110"/>
            <a:ext cx="4415975" cy="464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Cn" pitchFamily="2" charset="0"/>
                <a:ea typeface="Roboto Cn" pitchFamily="2" charset="0"/>
              </a:rPr>
              <a:t>96% are listed in</a:t>
            </a:r>
            <a:r>
              <a:rPr lang="en-US" sz="2400" b="1" dirty="0">
                <a:solidFill>
                  <a:srgbClr val="266791"/>
                </a:solidFill>
                <a:latin typeface="Roboto Cn" pitchFamily="2" charset="0"/>
                <a:ea typeface="Roboto Cn" pitchFamily="2" charset="0"/>
              </a:rPr>
              <a:t> Appendix II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D76123-E0F6-4B04-A031-17D8B49FDD18}"/>
              </a:ext>
            </a:extLst>
          </p:cNvPr>
          <p:cNvSpPr txBox="1">
            <a:spLocks/>
          </p:cNvSpPr>
          <p:nvPr/>
        </p:nvSpPr>
        <p:spPr>
          <a:xfrm>
            <a:off x="457200" y="5491384"/>
            <a:ext cx="6921500" cy="771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66791"/>
                </a:solidFill>
              </a:rPr>
              <a:t>97% </a:t>
            </a:r>
            <a:r>
              <a:rPr lang="en-US" dirty="0"/>
              <a:t>of international trade is </a:t>
            </a:r>
            <a:r>
              <a:rPr lang="en-US" b="1" dirty="0">
                <a:solidFill>
                  <a:srgbClr val="266791"/>
                </a:solidFill>
              </a:rPr>
              <a:t>controlled, but legal</a:t>
            </a:r>
            <a:r>
              <a:rPr lang="en-US" dirty="0"/>
              <a:t>.</a:t>
            </a:r>
            <a:endParaRPr lang="en-US" sz="3200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8A94E723-1738-41F8-9CEC-64DE6FB70335}"/>
              </a:ext>
            </a:extLst>
          </p:cNvPr>
          <p:cNvSpPr/>
          <p:nvPr/>
        </p:nvSpPr>
        <p:spPr>
          <a:xfrm>
            <a:off x="7409892" y="4372289"/>
            <a:ext cx="3240360" cy="10672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 Cn" pitchFamily="2" charset="0"/>
                <a:ea typeface="Roboto Cn" pitchFamily="2" charset="0"/>
              </a:rPr>
              <a:t>Distribution of species in the CITES Appendices</a:t>
            </a:r>
            <a:endParaRPr lang="en-GB" sz="2000" b="1" dirty="0">
              <a:effectLst/>
              <a:latin typeface="Roboto Cn" pitchFamily="2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6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813AB5-4BEE-4C6C-9901-777ED45A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65125"/>
            <a:ext cx="7848600" cy="739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CITES requirements for trade: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34DDA-3B7F-40A3-9E8D-68CFE6060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014" y="1299192"/>
            <a:ext cx="5623664" cy="48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u="sng" dirty="0">
                <a:solidFill>
                  <a:srgbClr val="333333"/>
                </a:solidFill>
                <a:latin typeface="Roboto" pitchFamily="2" charset="0"/>
                <a:ea typeface="Roboto" pitchFamily="2" charset="0"/>
                <a:cs typeface="Arial" charset="0"/>
              </a:rPr>
              <a:t>Solid proof of the following:</a:t>
            </a:r>
            <a:endParaRPr lang="en-US" sz="2800" u="sng" dirty="0">
              <a:solidFill>
                <a:srgbClr val="333333"/>
              </a:solidFill>
              <a:effectLst/>
              <a:latin typeface="Roboto" pitchFamily="2" charset="0"/>
              <a:ea typeface="Roboto" pitchFamily="2" charset="0"/>
              <a:cs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AE9411-D925-45FB-9E37-2C08A83F8223}"/>
              </a:ext>
            </a:extLst>
          </p:cNvPr>
          <p:cNvSpPr/>
          <p:nvPr/>
        </p:nvSpPr>
        <p:spPr>
          <a:xfrm>
            <a:off x="5253689" y="1908653"/>
            <a:ext cx="3586162" cy="1130184"/>
          </a:xfrm>
          <a:prstGeom prst="roundRect">
            <a:avLst/>
          </a:prstGeom>
          <a:solidFill>
            <a:srgbClr val="FFA8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Legality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B8C802-3A8F-4E1D-ACA9-CD0283C3045C}"/>
              </a:ext>
            </a:extLst>
          </p:cNvPr>
          <p:cNvSpPr/>
          <p:nvPr/>
        </p:nvSpPr>
        <p:spPr>
          <a:xfrm>
            <a:off x="5253689" y="3477455"/>
            <a:ext cx="3586162" cy="1130184"/>
          </a:xfrm>
          <a:prstGeom prst="roundRect">
            <a:avLst/>
          </a:prstGeom>
          <a:solidFill>
            <a:srgbClr val="5D8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Sustainability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E58733-2725-4C62-A75C-170F75AB3D48}"/>
              </a:ext>
            </a:extLst>
          </p:cNvPr>
          <p:cNvSpPr/>
          <p:nvPr/>
        </p:nvSpPr>
        <p:spPr>
          <a:xfrm>
            <a:off x="5253689" y="5046257"/>
            <a:ext cx="3586162" cy="1130184"/>
          </a:xfrm>
          <a:prstGeom prst="roundRect">
            <a:avLst/>
          </a:prstGeom>
          <a:solidFill>
            <a:srgbClr val="14B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oboto Bk" pitchFamily="2" charset="0"/>
                <a:ea typeface="Roboto Bk" pitchFamily="2" charset="0"/>
              </a:rPr>
              <a:t>Traceability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066C3FF-E4DF-4B04-A7B8-699F5A39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391" y="1908653"/>
            <a:ext cx="3586162" cy="113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l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500" dirty="0">
                <a:effectLst/>
                <a:latin typeface="Roboto" pitchFamily="2" charset="0"/>
                <a:ea typeface="Roboto" pitchFamily="2" charset="0"/>
                <a:cs typeface="Arial" charset="0"/>
              </a:rPr>
              <a:t>Mandatory</a:t>
            </a:r>
            <a:r>
              <a:rPr lang="en-US" sz="2500" b="1" dirty="0">
                <a:solidFill>
                  <a:srgbClr val="266791"/>
                </a:solidFill>
                <a:effectLst/>
                <a:latin typeface="Roboto Bk" pitchFamily="2" charset="0"/>
                <a:ea typeface="Roboto Bk" pitchFamily="2" charset="0"/>
                <a:cs typeface="Arial" charset="0"/>
              </a:rPr>
              <a:t> Legal Acquisition finding </a:t>
            </a:r>
            <a:r>
              <a:rPr lang="en-US" sz="2500" dirty="0">
                <a:effectLst/>
                <a:latin typeface="Roboto" pitchFamily="2" charset="0"/>
                <a:ea typeface="Roboto" pitchFamily="2" charset="0"/>
                <a:cs typeface="Arial" charset="0"/>
              </a:rPr>
              <a:t>(LAFs)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AD24C0D-1266-486A-9163-8E470CF80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291" y="3671215"/>
            <a:ext cx="3171629" cy="79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l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500" dirty="0">
                <a:solidFill>
                  <a:srgbClr val="266791"/>
                </a:solidFill>
                <a:effectLst/>
                <a:latin typeface="Roboto Bk" pitchFamily="2" charset="0"/>
                <a:ea typeface="Roboto Bk" pitchFamily="2" charset="0"/>
                <a:cs typeface="Arial" charset="0"/>
              </a:rPr>
              <a:t>Non-Detriment Findings</a:t>
            </a:r>
            <a:r>
              <a:rPr lang="en-US" sz="2500" dirty="0">
                <a:solidFill>
                  <a:srgbClr val="333333"/>
                </a:solidFill>
                <a:effectLst/>
                <a:latin typeface="Roboto Bk" pitchFamily="2" charset="0"/>
                <a:ea typeface="Roboto Bk" pitchFamily="2" charset="0"/>
                <a:cs typeface="Arial" charset="0"/>
              </a:rPr>
              <a:t> </a:t>
            </a:r>
            <a:r>
              <a:rPr lang="en-US" sz="250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  <a:cs typeface="Arial" charset="0"/>
              </a:rPr>
              <a:t>(NDFs)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08B8173-1FC0-482B-9A33-AAAEA0E7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390" y="5187338"/>
            <a:ext cx="3264531" cy="79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l"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400" dirty="0">
                <a:solidFill>
                  <a:srgbClr val="333333"/>
                </a:solidFill>
                <a:latin typeface="Roboto" pitchFamily="2" charset="0"/>
                <a:ea typeface="Roboto" pitchFamily="2" charset="0"/>
                <a:cs typeface="Arial" charset="0"/>
              </a:rPr>
              <a:t>Valid</a:t>
            </a:r>
            <a:r>
              <a:rPr lang="en-US" sz="2400" dirty="0">
                <a:solidFill>
                  <a:srgbClr val="333333"/>
                </a:solidFill>
                <a:latin typeface="Roboto Bk" pitchFamily="2" charset="0"/>
                <a:ea typeface="Roboto Bk" pitchFamily="2" charset="0"/>
                <a:cs typeface="Arial" charset="0"/>
              </a:rPr>
              <a:t> </a:t>
            </a:r>
            <a:r>
              <a:rPr lang="en-US" sz="24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  <a:cs typeface="Arial" charset="0"/>
              </a:rPr>
              <a:t>CITES Permits</a:t>
            </a:r>
            <a:r>
              <a:rPr lang="en-US" sz="2400" dirty="0">
                <a:solidFill>
                  <a:srgbClr val="333333"/>
                </a:solidFill>
                <a:latin typeface="Roboto Bk" pitchFamily="2" charset="0"/>
                <a:ea typeface="Roboto Bk" pitchFamily="2" charset="0"/>
                <a:cs typeface="Arial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Roboto" pitchFamily="2" charset="0"/>
                <a:ea typeface="Roboto" pitchFamily="2" charset="0"/>
                <a:cs typeface="Arial" charset="0"/>
              </a:rPr>
              <a:t>must be issued</a:t>
            </a:r>
            <a:endParaRPr lang="en-US" sz="2400" dirty="0">
              <a:solidFill>
                <a:srgbClr val="333333"/>
              </a:solidFill>
              <a:effectLst/>
              <a:latin typeface="Roboto" pitchFamily="2" charset="0"/>
              <a:ea typeface="Roboto" pitchFamily="2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76163C-4BCA-4C3B-8FB7-BD0F79127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7" y="1200556"/>
            <a:ext cx="4098319" cy="529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24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813AB5-4BEE-4C6C-9901-777ED45A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65125"/>
            <a:ext cx="7848600" cy="7397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Changes to the Appendices: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4F7CF7-CFCB-4029-98DF-A4AD3DEFA44A}"/>
              </a:ext>
            </a:extLst>
          </p:cNvPr>
          <p:cNvSpPr txBox="1">
            <a:spLocks/>
          </p:cNvSpPr>
          <p:nvPr/>
        </p:nvSpPr>
        <p:spPr>
          <a:xfrm>
            <a:off x="6743702" y="2150456"/>
            <a:ext cx="4610101" cy="432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Originally included in </a:t>
            </a:r>
            <a:r>
              <a:rPr lang="en-US" b="1" dirty="0">
                <a:solidFill>
                  <a:srgbClr val="266791"/>
                </a:solidFill>
              </a:rPr>
              <a:t>App. I</a:t>
            </a:r>
            <a:r>
              <a:rPr lang="en-US" dirty="0"/>
              <a:t> in 1987</a:t>
            </a:r>
          </a:p>
          <a:p>
            <a:r>
              <a:rPr lang="en-US" dirty="0"/>
              <a:t>Listed as “</a:t>
            </a:r>
            <a:r>
              <a:rPr lang="en-US" b="1" dirty="0">
                <a:solidFill>
                  <a:srgbClr val="266791"/>
                </a:solidFill>
              </a:rPr>
              <a:t>Endangered</a:t>
            </a:r>
            <a:r>
              <a:rPr lang="en-US" dirty="0"/>
              <a:t>”, then reclassified as “</a:t>
            </a:r>
            <a:r>
              <a:rPr lang="en-US" b="1" dirty="0">
                <a:solidFill>
                  <a:srgbClr val="266791"/>
                </a:solidFill>
              </a:rPr>
              <a:t>Least Concern</a:t>
            </a:r>
            <a:r>
              <a:rPr lang="en-US" dirty="0"/>
              <a:t>” in the Red List in 2010</a:t>
            </a:r>
          </a:p>
          <a:p>
            <a:r>
              <a:rPr lang="en-US" dirty="0"/>
              <a:t>CITES Animals Committee review in light of new status, and </a:t>
            </a:r>
            <a:r>
              <a:rPr lang="en-US" b="1" dirty="0">
                <a:solidFill>
                  <a:srgbClr val="266791"/>
                </a:solidFill>
              </a:rPr>
              <a:t>down-listing to App II</a:t>
            </a:r>
            <a:r>
              <a:rPr lang="en-US" dirty="0"/>
              <a:t> in 2013.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8743F3-7E25-4CC8-9DBB-667CCA6C73CD}"/>
              </a:ext>
            </a:extLst>
          </p:cNvPr>
          <p:cNvCxnSpPr>
            <a:cxnSpLocks/>
          </p:cNvCxnSpPr>
          <p:nvPr/>
        </p:nvCxnSpPr>
        <p:spPr>
          <a:xfrm>
            <a:off x="6136711" y="2150456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368F31B-7E3E-474C-AB62-47024A566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7" y="2150456"/>
            <a:ext cx="5300252" cy="3923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C5306D-2245-4248-8C5C-657E6F55776F}"/>
              </a:ext>
            </a:extLst>
          </p:cNvPr>
          <p:cNvSpPr txBox="1"/>
          <p:nvPr/>
        </p:nvSpPr>
        <p:spPr>
          <a:xfrm>
            <a:off x="452837" y="6073885"/>
            <a:ext cx="313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 err="1"/>
              <a:t>Papilio</a:t>
            </a:r>
            <a:r>
              <a:rPr lang="en-GB" i="1" dirty="0"/>
              <a:t> </a:t>
            </a:r>
            <a:r>
              <a:rPr lang="en-GB" i="1" dirty="0" err="1"/>
              <a:t>hospiton</a:t>
            </a:r>
            <a:r>
              <a:rPr lang="en-GB" i="1" dirty="0"/>
              <a:t>; CITES App-II</a:t>
            </a:r>
            <a:r>
              <a:rPr lang="en-GB" dirty="0"/>
              <a:t>)</a:t>
            </a:r>
            <a:endParaRPr lang="en-US" sz="1600" i="1" dirty="0">
              <a:latin typeface="Roboto Cn" pitchFamily="2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1AD7AC-DCAF-4435-A0F5-6FE140785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546914"/>
            <a:ext cx="9144000" cy="1895344"/>
          </a:xfrm>
        </p:spPr>
        <p:txBody>
          <a:bodyPr>
            <a:noAutofit/>
          </a:bodyPr>
          <a:lstStyle/>
          <a:p>
            <a:r>
              <a:rPr lang="en-US" sz="4200" dirty="0"/>
              <a:t>Sustainable use: a powerful</a:t>
            </a:r>
            <a:br>
              <a:rPr lang="en-US" sz="4200" dirty="0"/>
            </a:br>
            <a:r>
              <a:rPr lang="en-US" sz="4200" dirty="0"/>
              <a:t>tool to ensure the conservation of</a:t>
            </a:r>
            <a:br>
              <a:rPr lang="en-US" sz="4200" dirty="0"/>
            </a:br>
            <a:r>
              <a:rPr lang="en-US" sz="4200" dirty="0"/>
              <a:t>species of wild fauna and flora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E96EB7-2AF5-439E-A380-9C44948F0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6004" y="3151118"/>
            <a:ext cx="6536267" cy="186450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By </a:t>
            </a:r>
            <a:r>
              <a:rPr lang="en-US" sz="2000" b="1" dirty="0"/>
              <a:t>Ivonne Higuero</a:t>
            </a:r>
          </a:p>
          <a:p>
            <a:r>
              <a:rPr lang="en-US" sz="2000" b="1" dirty="0"/>
              <a:t>Secretary-General, CITES</a:t>
            </a:r>
          </a:p>
          <a:p>
            <a:r>
              <a:rPr lang="en-US" sz="2000" dirty="0"/>
              <a:t>Reverse the Red Pavilion</a:t>
            </a:r>
          </a:p>
          <a:p>
            <a:r>
              <a:rPr lang="en-US" sz="2000" dirty="0"/>
              <a:t>IUCN Congress</a:t>
            </a:r>
          </a:p>
          <a:p>
            <a:r>
              <a:rPr lang="en-US" sz="2000" dirty="0"/>
              <a:t>September 3 - 11, 2021</a:t>
            </a:r>
          </a:p>
          <a:p>
            <a:endParaRPr lang="en-US"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A6C7A-9E6E-4C52-9249-ED5B28394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66" y="3151117"/>
            <a:ext cx="1968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37B11-0028-43B6-A612-FE858BEB9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/>
          <a:stretch/>
        </p:blipFill>
        <p:spPr>
          <a:xfrm>
            <a:off x="1843866" y="5043058"/>
            <a:ext cx="1968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A0610-2068-49FF-8118-082ED9508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99" y="5034424"/>
            <a:ext cx="1968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B0B81D-FED9-4D83-B54F-5B9606A0BB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/>
          <a:stretch/>
        </p:blipFill>
        <p:spPr>
          <a:xfrm>
            <a:off x="8380132" y="5034424"/>
            <a:ext cx="1968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E8AF2C-341A-45D7-83B4-BB382E2A75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-1291" r="6341" b="1291"/>
          <a:stretch/>
        </p:blipFill>
        <p:spPr>
          <a:xfrm>
            <a:off x="8380132" y="3142484"/>
            <a:ext cx="2004278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E00E2A-1FD1-45C4-959A-5DE083AC9EC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A2BBC0-0187-48EF-BDBC-25B11C2D6DB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083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65F7-CDBE-4172-9C97-5BA5E866DE8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pPr algn="ctr"/>
            <a:r>
              <a:rPr lang="en-US" sz="6000" dirty="0"/>
              <a:t>CITES trade: facts and figures</a:t>
            </a:r>
          </a:p>
        </p:txBody>
      </p:sp>
    </p:spTree>
    <p:extLst>
      <p:ext uri="{BB962C8B-B14F-4D97-AF65-F5344CB8AC3E}">
        <p14:creationId xmlns:p14="http://schemas.microsoft.com/office/powerpoint/2010/main" val="262482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E54C-FCE9-4864-B64B-92AD1453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456"/>
            <a:ext cx="4610101" cy="3662515"/>
          </a:xfrm>
        </p:spPr>
        <p:txBody>
          <a:bodyPr>
            <a:normAutofit/>
          </a:bodyPr>
          <a:lstStyle/>
          <a:p>
            <a:r>
              <a:rPr lang="en-US" dirty="0"/>
              <a:t>Trade in listed species likely </a:t>
            </a:r>
            <a:r>
              <a:rPr lang="en-US" b="1" dirty="0">
                <a:solidFill>
                  <a:srgbClr val="266791"/>
                </a:solidFill>
              </a:rPr>
              <a:t>valued in the billions of US dollars</a:t>
            </a:r>
          </a:p>
          <a:p>
            <a:endParaRPr lang="en-US" dirty="0"/>
          </a:p>
          <a:p>
            <a:r>
              <a:rPr lang="en-US" dirty="0"/>
              <a:t>Basis for the </a:t>
            </a:r>
            <a:r>
              <a:rPr lang="en-US" b="1" dirty="0">
                <a:solidFill>
                  <a:srgbClr val="266791"/>
                </a:solidFill>
              </a:rPr>
              <a:t>jobs and livelihoods </a:t>
            </a:r>
            <a:r>
              <a:rPr lang="en-US" dirty="0"/>
              <a:t>of millions of people globally</a:t>
            </a:r>
            <a:endParaRPr lang="en-US" b="1" dirty="0">
              <a:solidFill>
                <a:srgbClr val="26679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D8D1AEA-4FB6-4A65-A0C4-1124DD703259}"/>
              </a:ext>
            </a:extLst>
          </p:cNvPr>
          <p:cNvSpPr txBox="1">
            <a:spLocks/>
          </p:cNvSpPr>
          <p:nvPr/>
        </p:nvSpPr>
        <p:spPr>
          <a:xfrm>
            <a:off x="6743702" y="2150456"/>
            <a:ext cx="4610101" cy="366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Parties must compile annual </a:t>
            </a:r>
            <a:r>
              <a:rPr lang="en-US" b="1" dirty="0">
                <a:solidFill>
                  <a:srgbClr val="266791"/>
                </a:solidFill>
              </a:rPr>
              <a:t>reports of CITES trade</a:t>
            </a:r>
          </a:p>
          <a:p>
            <a:endParaRPr lang="en-US" b="1" dirty="0">
              <a:solidFill>
                <a:srgbClr val="266791"/>
              </a:solidFill>
            </a:endParaRPr>
          </a:p>
          <a:p>
            <a:r>
              <a:rPr lang="en-US" dirty="0"/>
              <a:t>Data on over 20 million trade transactions reported by Parties is</a:t>
            </a:r>
            <a:r>
              <a:rPr lang="en-US" b="1" dirty="0">
                <a:solidFill>
                  <a:srgbClr val="266791"/>
                </a:solidFill>
              </a:rPr>
              <a:t> publicly available</a:t>
            </a:r>
          </a:p>
          <a:p>
            <a:endParaRPr lang="en-US" b="1" dirty="0">
              <a:solidFill>
                <a:srgbClr val="26679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16E7A6-FF65-416D-8E3A-AB7F57383051}"/>
              </a:ext>
            </a:extLst>
          </p:cNvPr>
          <p:cNvCxnSpPr>
            <a:cxnSpLocks/>
          </p:cNvCxnSpPr>
          <p:nvPr/>
        </p:nvCxnSpPr>
        <p:spPr>
          <a:xfrm>
            <a:off x="6136711" y="2150456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E6495F5-469D-4F1F-AA46-12B963A9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0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Scope, scale and reporting:</a:t>
            </a:r>
          </a:p>
        </p:txBody>
      </p:sp>
    </p:spTree>
    <p:extLst>
      <p:ext uri="{BB962C8B-B14F-4D97-AF65-F5344CB8AC3E}">
        <p14:creationId xmlns:p14="http://schemas.microsoft.com/office/powerpoint/2010/main" val="2171270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6495F5-469D-4F1F-AA46-12B963A9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0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Top exporters (2015-2020):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60710-CFA7-4611-AD59-EC836297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132"/>
            <a:ext cx="12192000" cy="49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5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6495F5-469D-4F1F-AA46-12B963A9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0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Top importers (2015-2020):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B941A-3C31-4E78-B1A0-35163A67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132"/>
            <a:ext cx="12192000" cy="49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6495F5-469D-4F1F-AA46-12B963A9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0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Top taxa in trade by class (2015-2020):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7E0B5-3106-43E3-8A04-1D61B4ACB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7787"/>
            <a:ext cx="12192000" cy="399265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1AE634-B171-4F4C-A3D8-94CE15AA7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88412"/>
            <a:ext cx="10515600" cy="713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266791"/>
                </a:solidFill>
              </a:rPr>
              <a:t>Top 10: </a:t>
            </a:r>
            <a:r>
              <a:rPr lang="en-US" sz="2000" i="1" dirty="0"/>
              <a:t>Holothuroidea (6); Mammalia (7); </a:t>
            </a:r>
            <a:r>
              <a:rPr lang="en-US" sz="2000" i="1" dirty="0" err="1"/>
              <a:t>Hirudinoidea</a:t>
            </a:r>
            <a:r>
              <a:rPr lang="en-US" sz="2000" i="1" dirty="0"/>
              <a:t> (8);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err="1"/>
              <a:t>Gastropoda</a:t>
            </a:r>
            <a:r>
              <a:rPr lang="en-US" sz="2000" i="1" dirty="0"/>
              <a:t> (9); and </a:t>
            </a:r>
            <a:r>
              <a:rPr lang="en-US" sz="2000" i="1" dirty="0" err="1"/>
              <a:t>Insecta</a:t>
            </a:r>
            <a:r>
              <a:rPr lang="en-US" sz="2000" i="1" dirty="0"/>
              <a:t> (10).</a:t>
            </a:r>
            <a:endParaRPr lang="en-US" sz="2000" b="1" i="1" dirty="0">
              <a:solidFill>
                <a:srgbClr val="266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99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0A7C7-F330-4A91-92AF-62762AFB6C72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pPr algn="ctr"/>
            <a:r>
              <a:rPr lang="en-US" sz="6000" dirty="0"/>
              <a:t>CITES and sustainable use</a:t>
            </a:r>
          </a:p>
        </p:txBody>
      </p:sp>
    </p:spTree>
    <p:extLst>
      <p:ext uri="{BB962C8B-B14F-4D97-AF65-F5344CB8AC3E}">
        <p14:creationId xmlns:p14="http://schemas.microsoft.com/office/powerpoint/2010/main" val="1978426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98BE-37E0-482E-808C-83808E3B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159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The CITES Mandate: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2A1FB9-788A-472B-A35E-911BEA0C033B}"/>
              </a:ext>
            </a:extLst>
          </p:cNvPr>
          <p:cNvCxnSpPr>
            <a:cxnSpLocks/>
          </p:cNvCxnSpPr>
          <p:nvPr/>
        </p:nvCxnSpPr>
        <p:spPr>
          <a:xfrm>
            <a:off x="6136711" y="2150456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F1A8593-1B96-473C-A69F-289B39AB6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6718"/>
            <a:ext cx="4936157" cy="493615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878B14-230A-41B2-8950-B32830004406}"/>
              </a:ext>
            </a:extLst>
          </p:cNvPr>
          <p:cNvSpPr txBox="1">
            <a:spLocks/>
          </p:cNvSpPr>
          <p:nvPr/>
        </p:nvSpPr>
        <p:spPr>
          <a:xfrm>
            <a:off x="6743702" y="2150456"/>
            <a:ext cx="4610101" cy="432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Parties have recognized that </a:t>
            </a:r>
            <a:r>
              <a:rPr lang="en-US" sz="4000" b="1" dirty="0">
                <a:solidFill>
                  <a:srgbClr val="266791"/>
                </a:solidFill>
              </a:rPr>
              <a:t>legal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266791"/>
                </a:solidFill>
              </a:rPr>
              <a:t>sustainable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266791"/>
                </a:solidFill>
              </a:rPr>
              <a:t>traceable</a:t>
            </a:r>
            <a:r>
              <a:rPr lang="en-US" sz="4000" dirty="0"/>
              <a:t> trade can support both </a:t>
            </a:r>
            <a:r>
              <a:rPr lang="en-US" sz="4000" b="1" dirty="0">
                <a:solidFill>
                  <a:srgbClr val="266791"/>
                </a:solidFill>
              </a:rPr>
              <a:t>conservation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266791"/>
                </a:solidFill>
              </a:rPr>
              <a:t>livelihoods </a:t>
            </a:r>
          </a:p>
        </p:txBody>
      </p:sp>
    </p:spTree>
    <p:extLst>
      <p:ext uri="{BB962C8B-B14F-4D97-AF65-F5344CB8AC3E}">
        <p14:creationId xmlns:p14="http://schemas.microsoft.com/office/powerpoint/2010/main" val="314951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0B6A-E929-44F5-A51B-85DD8C9C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367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266791"/>
                </a:solidFill>
              </a:rPr>
              <a:t>Teatfish</a:t>
            </a:r>
            <a:r>
              <a:rPr lang="en-US" dirty="0">
                <a:solidFill>
                  <a:srgbClr val="266791"/>
                </a:solidFill>
              </a:rPr>
              <a:t>: barely known, hugely valuable:</a:t>
            </a:r>
            <a:endParaRPr lang="en-US" dirty="0"/>
          </a:p>
        </p:txBody>
      </p:sp>
      <p:pic>
        <p:nvPicPr>
          <p:cNvPr id="10" name="Content Placeholder 9" descr="A picture containing water, sitting, piece, laying&#10;&#10;Description automatically generated">
            <a:extLst>
              <a:ext uri="{FF2B5EF4-FFF2-40B4-BE49-F238E27FC236}">
                <a16:creationId xmlns:a16="http://schemas.microsoft.com/office/drawing/2014/main" id="{3F60E732-310A-4A05-A7E8-17A6ED705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8966"/>
            <a:ext cx="2460171" cy="1845128"/>
          </a:xfrm>
        </p:spPr>
      </p:pic>
      <p:pic>
        <p:nvPicPr>
          <p:cNvPr id="12" name="Picture 11" descr="A picture containing outdoor, grass, sitting, food&#10;&#10;Description automatically generated">
            <a:extLst>
              <a:ext uri="{FF2B5EF4-FFF2-40B4-BE49-F238E27FC236}">
                <a16:creationId xmlns:a16="http://schemas.microsoft.com/office/drawing/2014/main" id="{518B543A-5253-427E-BE8B-91830E22C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1698966"/>
            <a:ext cx="2460171" cy="1845128"/>
          </a:xfrm>
          <a:prstGeom prst="rect">
            <a:avLst/>
          </a:prstGeom>
        </p:spPr>
      </p:pic>
      <p:pic>
        <p:nvPicPr>
          <p:cNvPr id="14" name="Picture 13" descr="A close up of a rock&#10;&#10;Description automatically generated">
            <a:extLst>
              <a:ext uri="{FF2B5EF4-FFF2-40B4-BE49-F238E27FC236}">
                <a16:creationId xmlns:a16="http://schemas.microsoft.com/office/drawing/2014/main" id="{9D72B106-8B0C-40D2-8CE0-DB4178DE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5" y="1698966"/>
            <a:ext cx="2460171" cy="18451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73505C-CA78-4961-BAC6-91A05710FE7C}"/>
              </a:ext>
            </a:extLst>
          </p:cNvPr>
          <p:cNvSpPr txBox="1"/>
          <p:nvPr/>
        </p:nvSpPr>
        <p:spPr>
          <a:xfrm>
            <a:off x="838200" y="3532813"/>
            <a:ext cx="2460171" cy="337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Roboto Cn" pitchFamily="2" charset="0"/>
                <a:ea typeface="Roboto Cn" pitchFamily="2" charset="0"/>
              </a:rPr>
              <a:t>Holothuria</a:t>
            </a:r>
            <a:r>
              <a:rPr lang="en-US" sz="1600" i="1" dirty="0">
                <a:latin typeface="Roboto Cn" pitchFamily="2" charset="0"/>
                <a:ea typeface="Roboto Cn" pitchFamily="2" charset="0"/>
              </a:rPr>
              <a:t> </a:t>
            </a:r>
            <a:r>
              <a:rPr lang="en-US" sz="1600" i="1" dirty="0" err="1">
                <a:latin typeface="Roboto Cn" pitchFamily="2" charset="0"/>
                <a:ea typeface="Roboto Cn" pitchFamily="2" charset="0"/>
              </a:rPr>
              <a:t>nobilis</a:t>
            </a:r>
            <a:endParaRPr lang="en-US" sz="1600" i="1" dirty="0"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0B6048-F4C0-4781-85F8-66BF310ED4D3}"/>
              </a:ext>
            </a:extLst>
          </p:cNvPr>
          <p:cNvSpPr txBox="1"/>
          <p:nvPr/>
        </p:nvSpPr>
        <p:spPr>
          <a:xfrm>
            <a:off x="4865913" y="3560037"/>
            <a:ext cx="2460171" cy="337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Roboto Cn" pitchFamily="2" charset="0"/>
                <a:ea typeface="Roboto Cn" pitchFamily="2" charset="0"/>
              </a:rPr>
              <a:t>Holothuria</a:t>
            </a:r>
            <a:r>
              <a:rPr lang="en-US" sz="1600" i="1" dirty="0">
                <a:latin typeface="Roboto Cn" pitchFamily="2" charset="0"/>
                <a:ea typeface="Roboto Cn" pitchFamily="2" charset="0"/>
              </a:rPr>
              <a:t> </a:t>
            </a:r>
            <a:r>
              <a:rPr lang="en-US" sz="1600" i="1" dirty="0" err="1">
                <a:latin typeface="Roboto Cn" pitchFamily="2" charset="0"/>
                <a:ea typeface="Roboto Cn" pitchFamily="2" charset="0"/>
              </a:rPr>
              <a:t>fuscogilva</a:t>
            </a:r>
            <a:endParaRPr lang="en-US" sz="1600" i="1" dirty="0"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5E8537-30D6-4CEA-AB4E-B53FECA1C49E}"/>
              </a:ext>
            </a:extLst>
          </p:cNvPr>
          <p:cNvSpPr/>
          <p:nvPr/>
        </p:nvSpPr>
        <p:spPr>
          <a:xfrm>
            <a:off x="8447315" y="3544094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latin typeface="Roboto Cn" pitchFamily="2" charset="0"/>
                <a:ea typeface="Roboto Cn" pitchFamily="2" charset="0"/>
              </a:rPr>
              <a:t>Holothuria</a:t>
            </a:r>
            <a:r>
              <a:rPr lang="en-US" sz="1600" i="1" dirty="0">
                <a:latin typeface="Roboto Cn" pitchFamily="2" charset="0"/>
                <a:ea typeface="Roboto Cn" pitchFamily="2" charset="0"/>
              </a:rPr>
              <a:t> </a:t>
            </a:r>
            <a:r>
              <a:rPr lang="en-US" sz="1600" i="1" dirty="0" err="1">
                <a:latin typeface="Roboto Cn" pitchFamily="2" charset="0"/>
                <a:ea typeface="Roboto Cn" pitchFamily="2" charset="0"/>
              </a:rPr>
              <a:t>whitmaei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EF537B-3C4E-48AD-A8EE-20A93AFF2264}"/>
              </a:ext>
            </a:extLst>
          </p:cNvPr>
          <p:cNvSpPr txBox="1"/>
          <p:nvPr/>
        </p:nvSpPr>
        <p:spPr>
          <a:xfrm>
            <a:off x="838200" y="4196054"/>
            <a:ext cx="1006928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Roboto" pitchFamily="2" charset="0"/>
                <a:ea typeface="Roboto" pitchFamily="2" charset="0"/>
              </a:rPr>
              <a:t>Listed</a:t>
            </a:r>
            <a:r>
              <a:rPr lang="en-US" sz="2500" dirty="0">
                <a:solidFill>
                  <a:srgbClr val="26679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in</a:t>
            </a:r>
            <a:r>
              <a:rPr lang="en-US" sz="2500" dirty="0">
                <a:solidFill>
                  <a:srgbClr val="26679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Appendix II after CoP18</a:t>
            </a:r>
            <a:r>
              <a:rPr lang="en-US" sz="2500" b="1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 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(entered in to force in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Roboto" pitchFamily="2" charset="0"/>
                <a:ea typeface="Roboto" pitchFamily="2" charset="0"/>
              </a:rPr>
              <a:t>Can be processed into edible </a:t>
            </a:r>
            <a:r>
              <a:rPr lang="en-US" sz="2500" dirty="0" err="1">
                <a:latin typeface="Roboto" pitchFamily="2" charset="0"/>
                <a:ea typeface="Roboto" pitchFamily="2" charset="0"/>
              </a:rPr>
              <a:t>beche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-de-</a:t>
            </a:r>
            <a:r>
              <a:rPr lang="en-US" sz="2500" dirty="0" err="1">
                <a:latin typeface="Roboto" pitchFamily="2" charset="0"/>
                <a:ea typeface="Roboto" pitchFamily="2" charset="0"/>
              </a:rPr>
              <a:t>mer</a:t>
            </a:r>
            <a:r>
              <a:rPr lang="en-US" sz="2500" dirty="0">
                <a:latin typeface="Roboto" pitchFamily="2" charset="0"/>
                <a:ea typeface="Roboto" pitchFamily="2" charset="0"/>
              </a:rPr>
              <a:t>, an Indo-Pacific delicacy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Roboto" pitchFamily="2" charset="0"/>
                <a:ea typeface="Roboto" pitchFamily="2" charset="0"/>
              </a:rPr>
              <a:t>Basis for a fishing industry that </a:t>
            </a:r>
            <a:r>
              <a:rPr lang="en-US" sz="2500" dirty="0">
                <a:solidFill>
                  <a:srgbClr val="266791"/>
                </a:solidFill>
                <a:latin typeface="Roboto Bk" pitchFamily="2" charset="0"/>
                <a:ea typeface="Roboto Bk" pitchFamily="2" charset="0"/>
              </a:rPr>
              <a:t>employs 3 million small-scale fishers</a:t>
            </a:r>
          </a:p>
        </p:txBody>
      </p:sp>
    </p:spTree>
    <p:extLst>
      <p:ext uri="{BB962C8B-B14F-4D97-AF65-F5344CB8AC3E}">
        <p14:creationId xmlns:p14="http://schemas.microsoft.com/office/powerpoint/2010/main" val="171755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0B6A-E929-44F5-A51B-85DD8C9C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36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Assigning economic value to wildlife: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EBCB90-77BC-466A-BBDA-E9546A28D1CE}"/>
              </a:ext>
            </a:extLst>
          </p:cNvPr>
          <p:cNvCxnSpPr>
            <a:cxnSpLocks/>
          </p:cNvCxnSpPr>
          <p:nvPr/>
        </p:nvCxnSpPr>
        <p:spPr>
          <a:xfrm>
            <a:off x="6136711" y="2150456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4455B3-1750-40FA-BC45-9A310F94B11F}"/>
              </a:ext>
            </a:extLst>
          </p:cNvPr>
          <p:cNvSpPr txBox="1">
            <a:spLocks/>
          </p:cNvSpPr>
          <p:nvPr/>
        </p:nvSpPr>
        <p:spPr>
          <a:xfrm>
            <a:off x="6518476" y="2150456"/>
            <a:ext cx="5081847" cy="3662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CITES Parties have different approaches</a:t>
            </a:r>
          </a:p>
          <a:p>
            <a:r>
              <a:rPr lang="en-US" dirty="0"/>
              <a:t> One of them is the </a:t>
            </a:r>
            <a:r>
              <a:rPr lang="en-US" b="1" dirty="0">
                <a:solidFill>
                  <a:srgbClr val="266791"/>
                </a:solidFill>
              </a:rPr>
              <a:t>strictly</a:t>
            </a:r>
            <a:r>
              <a:rPr lang="en-US" dirty="0"/>
              <a:t> </a:t>
            </a:r>
            <a:r>
              <a:rPr lang="en-US" b="1" dirty="0">
                <a:solidFill>
                  <a:srgbClr val="266791"/>
                </a:solidFill>
              </a:rPr>
              <a:t>regulated</a:t>
            </a:r>
            <a:r>
              <a:rPr lang="en-US" dirty="0"/>
              <a:t> </a:t>
            </a:r>
            <a:r>
              <a:rPr lang="en-US" b="1" dirty="0">
                <a:solidFill>
                  <a:srgbClr val="266791"/>
                </a:solidFill>
              </a:rPr>
              <a:t>trade in hunting trophies </a:t>
            </a:r>
            <a:r>
              <a:rPr lang="en-US" dirty="0"/>
              <a:t>(see CITES Resolution Conf. 17.9)</a:t>
            </a:r>
          </a:p>
          <a:p>
            <a:r>
              <a:rPr lang="en-US" dirty="0"/>
              <a:t>South Africa: hunting reportedly generates </a:t>
            </a:r>
            <a:r>
              <a:rPr lang="en-US" b="1" dirty="0">
                <a:solidFill>
                  <a:srgbClr val="266791"/>
                </a:solidFill>
              </a:rPr>
              <a:t>$341m </a:t>
            </a:r>
            <a:r>
              <a:rPr lang="en-US" dirty="0"/>
              <a:t>annually</a:t>
            </a:r>
            <a:r>
              <a:rPr lang="en-US" b="1" dirty="0">
                <a:solidFill>
                  <a:srgbClr val="266791"/>
                </a:solidFill>
              </a:rPr>
              <a:t> </a:t>
            </a:r>
            <a:r>
              <a:rPr lang="en-US" dirty="0"/>
              <a:t>&amp;</a:t>
            </a:r>
            <a:r>
              <a:rPr lang="en-US" b="1" dirty="0">
                <a:solidFill>
                  <a:srgbClr val="266791"/>
                </a:solidFill>
              </a:rPr>
              <a:t> </a:t>
            </a:r>
            <a:r>
              <a:rPr lang="en-US" dirty="0"/>
              <a:t>supports </a:t>
            </a:r>
            <a:r>
              <a:rPr lang="en-US" b="1" dirty="0">
                <a:solidFill>
                  <a:srgbClr val="266791"/>
                </a:solidFill>
              </a:rPr>
              <a:t>17,000 jobs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17F54-55D7-4C74-B7CA-29A0B2907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5" y="2150456"/>
            <a:ext cx="5163292" cy="34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55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0E80A-829A-4CD6-A69B-07C35E837AAF}"/>
              </a:ext>
            </a:extLst>
          </p:cNvPr>
          <p:cNvCxnSpPr>
            <a:cxnSpLocks/>
          </p:cNvCxnSpPr>
          <p:nvPr/>
        </p:nvCxnSpPr>
        <p:spPr>
          <a:xfrm>
            <a:off x="4272052" y="2294965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60FAE81-C4A4-4782-8C0E-998FCAB29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6" y="2294965"/>
            <a:ext cx="2721052" cy="387543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2472A9-2755-44D1-9FCB-01540403EA8D}"/>
              </a:ext>
            </a:extLst>
          </p:cNvPr>
          <p:cNvSpPr txBox="1">
            <a:spLocks/>
          </p:cNvSpPr>
          <p:nvPr/>
        </p:nvSpPr>
        <p:spPr>
          <a:xfrm>
            <a:off x="818265" y="6270742"/>
            <a:ext cx="2914865" cy="5872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Vicuñas, CITES App-II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068DF3-730D-43FB-A494-7776F974FB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71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rgbClr val="266791"/>
                </a:solidFill>
              </a:rPr>
              <a:t>Case-studies: conservation &amp; sustainable use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F6FEB23-C7ED-4D62-BB50-D77266316D16}"/>
              </a:ext>
            </a:extLst>
          </p:cNvPr>
          <p:cNvSpPr txBox="1">
            <a:spLocks/>
          </p:cNvSpPr>
          <p:nvPr/>
        </p:nvSpPr>
        <p:spPr>
          <a:xfrm>
            <a:off x="5004787" y="2294965"/>
            <a:ext cx="6165233" cy="38754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Historically prized for their silk-like wool</a:t>
            </a:r>
          </a:p>
          <a:p>
            <a:r>
              <a:rPr lang="en-US" sz="3000" dirty="0"/>
              <a:t>Nearly </a:t>
            </a:r>
            <a:r>
              <a:rPr lang="en-US" sz="3000" b="1" dirty="0">
                <a:solidFill>
                  <a:srgbClr val="266791"/>
                </a:solidFill>
              </a:rPr>
              <a:t>hunted to extinction </a:t>
            </a:r>
            <a:r>
              <a:rPr lang="en-US" sz="3000" dirty="0"/>
              <a:t>in the 20</a:t>
            </a:r>
            <a:r>
              <a:rPr lang="en-US" sz="3000" baseline="30000" dirty="0"/>
              <a:t>th</a:t>
            </a:r>
            <a:r>
              <a:rPr lang="en-US" sz="3000" dirty="0"/>
              <a:t> century</a:t>
            </a:r>
          </a:p>
          <a:p>
            <a:r>
              <a:rPr lang="en-US" sz="3000" dirty="0"/>
              <a:t>Included in </a:t>
            </a:r>
            <a:r>
              <a:rPr lang="en-US" sz="3000" b="1" dirty="0">
                <a:solidFill>
                  <a:srgbClr val="266791"/>
                </a:solidFill>
              </a:rPr>
              <a:t>Appendix I</a:t>
            </a:r>
            <a:r>
              <a:rPr lang="en-US" sz="3000" dirty="0"/>
              <a:t> in 1975</a:t>
            </a:r>
          </a:p>
          <a:p>
            <a:r>
              <a:rPr lang="en-US" sz="3000" dirty="0"/>
              <a:t>Sustained </a:t>
            </a:r>
            <a:r>
              <a:rPr lang="en-US" sz="3000" b="1" dirty="0">
                <a:solidFill>
                  <a:srgbClr val="266791"/>
                </a:solidFill>
              </a:rPr>
              <a:t>recovery</a:t>
            </a:r>
            <a:r>
              <a:rPr lang="en-US" sz="3000" b="1" dirty="0"/>
              <a:t> </a:t>
            </a:r>
            <a:r>
              <a:rPr lang="en-US" sz="3000" dirty="0"/>
              <a:t>alongside the rise of a sustainable, locally-owned wool industry</a:t>
            </a:r>
          </a:p>
        </p:txBody>
      </p:sp>
    </p:spTree>
    <p:extLst>
      <p:ext uri="{BB962C8B-B14F-4D97-AF65-F5344CB8AC3E}">
        <p14:creationId xmlns:p14="http://schemas.microsoft.com/office/powerpoint/2010/main" val="275271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B0C27B-F2A1-4971-80C4-F9F4510A3720}"/>
              </a:ext>
            </a:extLst>
          </p:cNvPr>
          <p:cNvSpPr txBox="1">
            <a:spLocks/>
          </p:cNvSpPr>
          <p:nvPr/>
        </p:nvSpPr>
        <p:spPr>
          <a:xfrm>
            <a:off x="370401" y="1825625"/>
            <a:ext cx="56493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CITES Secretariat - IUCN </a:t>
            </a:r>
            <a:r>
              <a:rPr lang="en-US" sz="2800" b="1" dirty="0">
                <a:solidFill>
                  <a:srgbClr val="266791"/>
                </a:solidFill>
              </a:rPr>
              <a:t>memorandum of understanding</a:t>
            </a:r>
            <a:r>
              <a:rPr lang="en-US" sz="2800" dirty="0"/>
              <a:t> signed in 1999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58DA13-6589-4EEC-99E9-E85B0B6CE3F4}"/>
              </a:ext>
            </a:extLst>
          </p:cNvPr>
          <p:cNvSpPr txBox="1">
            <a:spLocks/>
          </p:cNvSpPr>
          <p:nvPr/>
        </p:nvSpPr>
        <p:spPr>
          <a:xfrm>
            <a:off x="6498825" y="1825625"/>
            <a:ext cx="5181600" cy="4150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CITES </a:t>
            </a:r>
            <a:r>
              <a:rPr lang="en-GB" b="1" dirty="0">
                <a:solidFill>
                  <a:srgbClr val="266791"/>
                </a:solidFill>
              </a:rPr>
              <a:t>historically anchored </a:t>
            </a:r>
            <a:r>
              <a:rPr lang="en-GB" dirty="0"/>
              <a:t>in the IUCN movement</a:t>
            </a:r>
          </a:p>
          <a:p>
            <a:pPr lvl="0"/>
            <a:r>
              <a:rPr lang="en-GB" dirty="0"/>
              <a:t>IUCN and SSC data substantial elements of </a:t>
            </a:r>
            <a:r>
              <a:rPr lang="en-GB" b="1" dirty="0">
                <a:solidFill>
                  <a:srgbClr val="266791"/>
                </a:solidFill>
              </a:rPr>
              <a:t>documentation during CITES CoP Meetings</a:t>
            </a:r>
          </a:p>
          <a:p>
            <a:pPr lvl="0"/>
            <a:r>
              <a:rPr lang="en-GB" dirty="0"/>
              <a:t>Red List &amp; SSC expertise inform CITES with </a:t>
            </a:r>
            <a:r>
              <a:rPr lang="en-GB" b="1" dirty="0">
                <a:solidFill>
                  <a:srgbClr val="266791"/>
                </a:solidFill>
              </a:rPr>
              <a:t>species not currently listed </a:t>
            </a:r>
            <a:r>
              <a:rPr lang="en-GB" dirty="0"/>
              <a:t>(i.e., songbirds, amphibians, etc.)</a:t>
            </a:r>
            <a:endParaRPr lang="en-US" dirty="0"/>
          </a:p>
          <a:p>
            <a:pPr lvl="0"/>
            <a:r>
              <a:rPr lang="en-GB" dirty="0"/>
              <a:t>Shared vision on the power of </a:t>
            </a:r>
            <a:r>
              <a:rPr lang="en-GB" b="1" dirty="0">
                <a:solidFill>
                  <a:srgbClr val="266791"/>
                </a:solidFill>
              </a:rPr>
              <a:t>sustainable use &amp; conservation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107C2D-543C-4102-B408-CC284D980701}"/>
              </a:ext>
            </a:extLst>
          </p:cNvPr>
          <p:cNvCxnSpPr/>
          <p:nvPr/>
        </p:nvCxnSpPr>
        <p:spPr>
          <a:xfrm>
            <a:off x="6136711" y="1436914"/>
            <a:ext cx="0" cy="43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3F457BD-D3D5-49C3-9666-05C04A3FD5D8}"/>
              </a:ext>
            </a:extLst>
          </p:cNvPr>
          <p:cNvGrpSpPr/>
          <p:nvPr/>
        </p:nvGrpSpPr>
        <p:grpSpPr>
          <a:xfrm>
            <a:off x="621408" y="3624942"/>
            <a:ext cx="5147384" cy="1720519"/>
            <a:chOff x="511575" y="3409697"/>
            <a:chExt cx="5147384" cy="1720519"/>
          </a:xfrm>
        </p:grpSpPr>
        <p:pic>
          <p:nvPicPr>
            <p:cNvPr id="7" name="Picture 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A06E6CA-87FF-44E8-A786-E6D4C84F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269" y="3596963"/>
              <a:ext cx="2672690" cy="1533253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362E4D68-F68A-41AB-945D-3BEC155BC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75" y="3409697"/>
              <a:ext cx="1804528" cy="1720519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EB315FE-F071-43F6-9C60-28EDB99C5B7C}"/>
              </a:ext>
            </a:extLst>
          </p:cNvPr>
          <p:cNvSpPr txBox="1">
            <a:spLocks/>
          </p:cNvSpPr>
          <p:nvPr/>
        </p:nvSpPr>
        <p:spPr>
          <a:xfrm>
            <a:off x="2661557" y="236618"/>
            <a:ext cx="6868886" cy="808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sz="4400" dirty="0">
                <a:solidFill>
                  <a:srgbClr val="266791"/>
                </a:solidFill>
              </a:rPr>
              <a:t>CITES-IUCN cooperation:</a:t>
            </a:r>
          </a:p>
        </p:txBody>
      </p:sp>
    </p:spTree>
    <p:extLst>
      <p:ext uri="{BB962C8B-B14F-4D97-AF65-F5344CB8AC3E}">
        <p14:creationId xmlns:p14="http://schemas.microsoft.com/office/powerpoint/2010/main" val="921728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A5ED7A-806C-4BDD-88DB-9A1E5A0ABF44}"/>
              </a:ext>
            </a:extLst>
          </p:cNvPr>
          <p:cNvSpPr txBox="1">
            <a:spLocks/>
          </p:cNvSpPr>
          <p:nvPr/>
        </p:nvSpPr>
        <p:spPr>
          <a:xfrm>
            <a:off x="451488" y="370177"/>
            <a:ext cx="11289024" cy="871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rgbClr val="266791"/>
                </a:solidFill>
              </a:rPr>
              <a:t>Conservation &amp; sustainable use: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0E80A-829A-4CD6-A69B-07C35E837AAF}"/>
              </a:ext>
            </a:extLst>
          </p:cNvPr>
          <p:cNvCxnSpPr>
            <a:cxnSpLocks/>
          </p:cNvCxnSpPr>
          <p:nvPr/>
        </p:nvCxnSpPr>
        <p:spPr>
          <a:xfrm>
            <a:off x="5492133" y="2150455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3BAC02-9434-4837-A1BE-252777644D80}"/>
              </a:ext>
            </a:extLst>
          </p:cNvPr>
          <p:cNvSpPr txBox="1">
            <a:spLocks/>
          </p:cNvSpPr>
          <p:nvPr/>
        </p:nvSpPr>
        <p:spPr>
          <a:xfrm>
            <a:off x="5733740" y="2068642"/>
            <a:ext cx="6240480" cy="4278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266791"/>
                </a:solidFill>
              </a:rPr>
              <a:t>Bald eagles (</a:t>
            </a:r>
            <a:r>
              <a:rPr lang="en-US" sz="2400" b="1" i="1" dirty="0">
                <a:solidFill>
                  <a:srgbClr val="266791"/>
                </a:solidFill>
              </a:rPr>
              <a:t>Haliaeetus leucocephalus):</a:t>
            </a:r>
            <a:endParaRPr lang="en-US" sz="2400" b="1" dirty="0">
              <a:solidFill>
                <a:srgbClr val="26679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FC767-261C-419A-B15A-F4837E258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1" y="2068642"/>
            <a:ext cx="3721716" cy="398339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367321-842B-4058-95BF-5ACC63978204}"/>
              </a:ext>
            </a:extLst>
          </p:cNvPr>
          <p:cNvSpPr txBox="1">
            <a:spLocks/>
          </p:cNvSpPr>
          <p:nvPr/>
        </p:nvSpPr>
        <p:spPr>
          <a:xfrm>
            <a:off x="5733703" y="2496493"/>
            <a:ext cx="6240479" cy="3555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Intense hunting, habitat destruction and other factors </a:t>
            </a:r>
            <a:r>
              <a:rPr lang="en-US" sz="2400" b="1" dirty="0">
                <a:solidFill>
                  <a:srgbClr val="266791"/>
                </a:solidFill>
              </a:rPr>
              <a:t>decimated populations</a:t>
            </a:r>
            <a:r>
              <a:rPr lang="en-US" sz="2400" dirty="0"/>
              <a:t>, down from 250,000 in the late 18</a:t>
            </a:r>
            <a:r>
              <a:rPr lang="en-US" sz="2400" baseline="30000" dirty="0"/>
              <a:t>th</a:t>
            </a:r>
            <a:r>
              <a:rPr lang="en-US" sz="2400" dirty="0"/>
              <a:t> century to 417 pairs in 1963.</a:t>
            </a:r>
          </a:p>
          <a:p>
            <a:r>
              <a:rPr lang="en-US" sz="2400" dirty="0"/>
              <a:t>Species included in </a:t>
            </a:r>
            <a:r>
              <a:rPr lang="en-US" sz="2400" b="1" dirty="0">
                <a:solidFill>
                  <a:srgbClr val="266791"/>
                </a:solidFill>
              </a:rPr>
              <a:t>CITES Appendix I</a:t>
            </a:r>
            <a:r>
              <a:rPr lang="en-US" sz="2400" dirty="0">
                <a:solidFill>
                  <a:srgbClr val="266791"/>
                </a:solidFill>
              </a:rPr>
              <a:t> </a:t>
            </a:r>
            <a:r>
              <a:rPr lang="en-US" sz="2400" dirty="0"/>
              <a:t>in 1977</a:t>
            </a:r>
          </a:p>
          <a:p>
            <a:r>
              <a:rPr lang="en-US" sz="2400" dirty="0"/>
              <a:t>Conservation, legal protection led to dramatic </a:t>
            </a:r>
            <a:r>
              <a:rPr lang="en-US" sz="2400" b="1" dirty="0">
                <a:solidFill>
                  <a:srgbClr val="266791"/>
                </a:solidFill>
              </a:rPr>
              <a:t>rebound in populations</a:t>
            </a:r>
          </a:p>
          <a:p>
            <a:r>
              <a:rPr lang="en-US" sz="2400" dirty="0"/>
              <a:t>Down-listed to </a:t>
            </a:r>
            <a:r>
              <a:rPr lang="en-US" sz="2400" b="1" dirty="0">
                <a:solidFill>
                  <a:srgbClr val="266791"/>
                </a:solidFill>
              </a:rPr>
              <a:t>Appendix II</a:t>
            </a:r>
            <a:r>
              <a:rPr lang="en-US" sz="2400" dirty="0"/>
              <a:t> in 2005</a:t>
            </a:r>
          </a:p>
        </p:txBody>
      </p:sp>
    </p:spTree>
    <p:extLst>
      <p:ext uri="{BB962C8B-B14F-4D97-AF65-F5344CB8AC3E}">
        <p14:creationId xmlns:p14="http://schemas.microsoft.com/office/powerpoint/2010/main" val="3810988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A5ED7A-806C-4BDD-88DB-9A1E5A0ABF44}"/>
              </a:ext>
            </a:extLst>
          </p:cNvPr>
          <p:cNvSpPr txBox="1">
            <a:spLocks/>
          </p:cNvSpPr>
          <p:nvPr/>
        </p:nvSpPr>
        <p:spPr>
          <a:xfrm>
            <a:off x="451488" y="370177"/>
            <a:ext cx="11289024" cy="871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rgbClr val="266791"/>
                </a:solidFill>
              </a:rPr>
              <a:t>Conservation &amp; sustainable use: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0E80A-829A-4CD6-A69B-07C35E837AAF}"/>
              </a:ext>
            </a:extLst>
          </p:cNvPr>
          <p:cNvCxnSpPr>
            <a:cxnSpLocks/>
          </p:cNvCxnSpPr>
          <p:nvPr/>
        </p:nvCxnSpPr>
        <p:spPr>
          <a:xfrm>
            <a:off x="5492133" y="2150455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3BAC02-9434-4837-A1BE-252777644D80}"/>
              </a:ext>
            </a:extLst>
          </p:cNvPr>
          <p:cNvSpPr txBox="1">
            <a:spLocks/>
          </p:cNvSpPr>
          <p:nvPr/>
        </p:nvSpPr>
        <p:spPr>
          <a:xfrm>
            <a:off x="5733740" y="2068642"/>
            <a:ext cx="6240480" cy="4278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266791"/>
                </a:solidFill>
              </a:rPr>
              <a:t>Cape mountain zebra (</a:t>
            </a:r>
            <a:r>
              <a:rPr lang="en-US" sz="2400" b="1" i="1" dirty="0">
                <a:solidFill>
                  <a:srgbClr val="266791"/>
                </a:solidFill>
              </a:rPr>
              <a:t>Equus Zebra Zebra</a:t>
            </a:r>
            <a:r>
              <a:rPr lang="en-US" sz="2400" b="1" dirty="0">
                <a:solidFill>
                  <a:srgbClr val="266791"/>
                </a:solidFill>
              </a:rPr>
              <a:t>):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367321-842B-4058-95BF-5ACC63978204}"/>
              </a:ext>
            </a:extLst>
          </p:cNvPr>
          <p:cNvSpPr txBox="1">
            <a:spLocks/>
          </p:cNvSpPr>
          <p:nvPr/>
        </p:nvSpPr>
        <p:spPr>
          <a:xfrm>
            <a:off x="5733703" y="2496493"/>
            <a:ext cx="6240479" cy="3555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Species included in </a:t>
            </a:r>
            <a:r>
              <a:rPr lang="en-US" b="1" dirty="0">
                <a:solidFill>
                  <a:srgbClr val="266791"/>
                </a:solidFill>
              </a:rPr>
              <a:t>CITES Appendix I </a:t>
            </a:r>
            <a:r>
              <a:rPr lang="en-US" dirty="0"/>
              <a:t>in 1975</a:t>
            </a:r>
          </a:p>
          <a:p>
            <a:r>
              <a:rPr lang="en-US" dirty="0"/>
              <a:t>State South Africa implemented a sustainable hunting quota in 2015</a:t>
            </a:r>
          </a:p>
          <a:p>
            <a:r>
              <a:rPr lang="en-US" dirty="0"/>
              <a:t>Private ranchers were </a:t>
            </a:r>
            <a:r>
              <a:rPr lang="en-US" b="1" dirty="0">
                <a:solidFill>
                  <a:srgbClr val="266791"/>
                </a:solidFill>
              </a:rPr>
              <a:t>incentivized to conserve the species</a:t>
            </a:r>
            <a:r>
              <a:rPr lang="en-US" dirty="0"/>
              <a:t>, playing a key role in its recovery</a:t>
            </a:r>
            <a:endParaRPr lang="en-US" dirty="0">
              <a:solidFill>
                <a:srgbClr val="266791"/>
              </a:solidFill>
            </a:endParaRPr>
          </a:p>
          <a:p>
            <a:r>
              <a:rPr lang="en-US" dirty="0"/>
              <a:t>Down-listed to </a:t>
            </a:r>
            <a:r>
              <a:rPr lang="en-US" b="1" dirty="0">
                <a:solidFill>
                  <a:srgbClr val="266791"/>
                </a:solidFill>
              </a:rPr>
              <a:t>Appendix II</a:t>
            </a:r>
            <a:r>
              <a:rPr lang="en-US" dirty="0"/>
              <a:t> in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EAACE-04FC-4B50-BCAA-93B1E21FC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50" y="2068642"/>
            <a:ext cx="3998395" cy="37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9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A5ED7A-806C-4BDD-88DB-9A1E5A0ABF44}"/>
              </a:ext>
            </a:extLst>
          </p:cNvPr>
          <p:cNvSpPr txBox="1">
            <a:spLocks/>
          </p:cNvSpPr>
          <p:nvPr/>
        </p:nvSpPr>
        <p:spPr>
          <a:xfrm>
            <a:off x="685151" y="365126"/>
            <a:ext cx="11289024" cy="871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rgbClr val="266791"/>
                </a:solidFill>
              </a:rPr>
              <a:t>Conservation &amp; sustainable use: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0E80A-829A-4CD6-A69B-07C35E837AAF}"/>
              </a:ext>
            </a:extLst>
          </p:cNvPr>
          <p:cNvCxnSpPr>
            <a:cxnSpLocks/>
          </p:cNvCxnSpPr>
          <p:nvPr/>
        </p:nvCxnSpPr>
        <p:spPr>
          <a:xfrm>
            <a:off x="5492133" y="2150455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3BAC02-9434-4837-A1BE-252777644D80}"/>
              </a:ext>
            </a:extLst>
          </p:cNvPr>
          <p:cNvSpPr txBox="1">
            <a:spLocks/>
          </p:cNvSpPr>
          <p:nvPr/>
        </p:nvSpPr>
        <p:spPr>
          <a:xfrm>
            <a:off x="5733740" y="2068642"/>
            <a:ext cx="6240480" cy="4278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266791"/>
                </a:solidFill>
              </a:rPr>
              <a:t>Morelet’s</a:t>
            </a:r>
            <a:r>
              <a:rPr lang="en-US" sz="2400" b="1" dirty="0">
                <a:solidFill>
                  <a:srgbClr val="266791"/>
                </a:solidFill>
              </a:rPr>
              <a:t> crocodile (</a:t>
            </a:r>
            <a:r>
              <a:rPr lang="en-US" sz="2400" b="1" i="1" dirty="0" err="1">
                <a:solidFill>
                  <a:srgbClr val="266791"/>
                </a:solidFill>
              </a:rPr>
              <a:t>Crocodylus</a:t>
            </a:r>
            <a:r>
              <a:rPr lang="en-US" sz="2400" b="1" i="1" dirty="0">
                <a:solidFill>
                  <a:srgbClr val="266791"/>
                </a:solidFill>
              </a:rPr>
              <a:t> </a:t>
            </a:r>
            <a:r>
              <a:rPr lang="en-US" sz="2400" b="1" i="1" dirty="0" err="1">
                <a:solidFill>
                  <a:srgbClr val="266791"/>
                </a:solidFill>
              </a:rPr>
              <a:t>moreletii</a:t>
            </a:r>
            <a:r>
              <a:rPr lang="en-US" sz="2400" b="1" dirty="0">
                <a:solidFill>
                  <a:srgbClr val="266791"/>
                </a:solidFill>
              </a:rPr>
              <a:t>):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367321-842B-4058-95BF-5ACC63978204}"/>
              </a:ext>
            </a:extLst>
          </p:cNvPr>
          <p:cNvSpPr txBox="1">
            <a:spLocks/>
          </p:cNvSpPr>
          <p:nvPr/>
        </p:nvSpPr>
        <p:spPr>
          <a:xfrm>
            <a:off x="5733703" y="2496493"/>
            <a:ext cx="6240479" cy="35555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Listed </a:t>
            </a:r>
            <a:r>
              <a:rPr lang="en-US" b="1" dirty="0">
                <a:solidFill>
                  <a:srgbClr val="266791"/>
                </a:solidFill>
              </a:rPr>
              <a:t>in CITES Appendix I</a:t>
            </a:r>
          </a:p>
          <a:p>
            <a:r>
              <a:rPr lang="en-US" dirty="0"/>
              <a:t>85% of species’ population is in Mexico</a:t>
            </a:r>
          </a:p>
          <a:p>
            <a:r>
              <a:rPr lang="en-US" dirty="0"/>
              <a:t>Export of wild specimens banned</a:t>
            </a:r>
          </a:p>
          <a:p>
            <a:r>
              <a:rPr lang="en-US" dirty="0"/>
              <a:t>Knowledge-sharing, conservation &amp; captive breeding initiatives contributed to </a:t>
            </a:r>
            <a:r>
              <a:rPr lang="en-US" b="1" dirty="0">
                <a:solidFill>
                  <a:srgbClr val="266791"/>
                </a:solidFill>
              </a:rPr>
              <a:t>species recovery in the wild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EAACE-04FC-4B50-BCAA-93B1E21FC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"/>
          <a:stretch/>
        </p:blipFill>
        <p:spPr>
          <a:xfrm>
            <a:off x="685151" y="2150454"/>
            <a:ext cx="4415806" cy="36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04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A5ED7A-806C-4BDD-88DB-9A1E5A0ABF44}"/>
              </a:ext>
            </a:extLst>
          </p:cNvPr>
          <p:cNvSpPr txBox="1">
            <a:spLocks/>
          </p:cNvSpPr>
          <p:nvPr/>
        </p:nvSpPr>
        <p:spPr>
          <a:xfrm>
            <a:off x="451488" y="370177"/>
            <a:ext cx="11289024" cy="871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rgbClr val="266791"/>
                </a:solidFill>
              </a:rPr>
              <a:t>Conservation &amp; sustainable use: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0E80A-829A-4CD6-A69B-07C35E837AAF}"/>
              </a:ext>
            </a:extLst>
          </p:cNvPr>
          <p:cNvCxnSpPr>
            <a:cxnSpLocks/>
          </p:cNvCxnSpPr>
          <p:nvPr/>
        </p:nvCxnSpPr>
        <p:spPr>
          <a:xfrm>
            <a:off x="5492133" y="2150455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3BAC02-9434-4837-A1BE-252777644D80}"/>
              </a:ext>
            </a:extLst>
          </p:cNvPr>
          <p:cNvSpPr txBox="1">
            <a:spLocks/>
          </p:cNvSpPr>
          <p:nvPr/>
        </p:nvSpPr>
        <p:spPr>
          <a:xfrm>
            <a:off x="5733740" y="2068642"/>
            <a:ext cx="6240480" cy="4278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266791"/>
                </a:solidFill>
              </a:rPr>
              <a:t>Queen Conch (</a:t>
            </a:r>
            <a:r>
              <a:rPr lang="en-US" sz="2400" b="1" i="1" dirty="0" err="1">
                <a:solidFill>
                  <a:srgbClr val="266791"/>
                </a:solidFill>
              </a:rPr>
              <a:t>Strombus</a:t>
            </a:r>
            <a:r>
              <a:rPr lang="en-US" sz="2400" b="1" i="1" dirty="0">
                <a:solidFill>
                  <a:srgbClr val="266791"/>
                </a:solidFill>
              </a:rPr>
              <a:t> gigas</a:t>
            </a:r>
            <a:r>
              <a:rPr lang="en-US" sz="2400" b="1" dirty="0">
                <a:solidFill>
                  <a:srgbClr val="266791"/>
                </a:solidFill>
              </a:rPr>
              <a:t>):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367321-842B-4058-95BF-5ACC63978204}"/>
              </a:ext>
            </a:extLst>
          </p:cNvPr>
          <p:cNvSpPr txBox="1">
            <a:spLocks/>
          </p:cNvSpPr>
          <p:nvPr/>
        </p:nvSpPr>
        <p:spPr>
          <a:xfrm>
            <a:off x="5733703" y="2496493"/>
            <a:ext cx="6240479" cy="35555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Listed </a:t>
            </a:r>
            <a:r>
              <a:rPr lang="en-US" sz="2600" b="1" dirty="0">
                <a:solidFill>
                  <a:srgbClr val="266791"/>
                </a:solidFill>
              </a:rPr>
              <a:t>in CITES Appendix II </a:t>
            </a:r>
            <a:r>
              <a:rPr lang="en-US" sz="2600" dirty="0"/>
              <a:t>in 1992 in response to uncontrolled harvesting</a:t>
            </a:r>
            <a:endParaRPr lang="en-US" sz="2600" dirty="0">
              <a:solidFill>
                <a:srgbClr val="266791"/>
              </a:solidFill>
            </a:endParaRPr>
          </a:p>
          <a:p>
            <a:r>
              <a:rPr lang="en-US" sz="2600" dirty="0"/>
              <a:t>CITES Parties proposed series of actions to improve </a:t>
            </a:r>
            <a:r>
              <a:rPr lang="en-US" sz="2600" b="1" dirty="0">
                <a:solidFill>
                  <a:srgbClr val="266791"/>
                </a:solidFill>
              </a:rPr>
              <a:t>sustainability of trade</a:t>
            </a:r>
            <a:r>
              <a:rPr lang="en-US" sz="2600" dirty="0"/>
              <a:t> </a:t>
            </a:r>
          </a:p>
          <a:p>
            <a:r>
              <a:rPr lang="en-US" sz="2600" dirty="0"/>
              <a:t>Actions included quotas, temporary suspensions, controls, which led to </a:t>
            </a:r>
            <a:r>
              <a:rPr lang="en-US" sz="2600" b="1" dirty="0">
                <a:solidFill>
                  <a:srgbClr val="266791"/>
                </a:solidFill>
              </a:rPr>
              <a:t>improvements in the conservation </a:t>
            </a:r>
            <a:r>
              <a:rPr lang="en-US" sz="2600" dirty="0"/>
              <a:t>of the species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EAACE-04FC-4B50-BCAA-93B1E21FC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r="14016"/>
          <a:stretch/>
        </p:blipFill>
        <p:spPr>
          <a:xfrm>
            <a:off x="794479" y="2150455"/>
            <a:ext cx="3994878" cy="38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80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21B8EB-E333-4B33-89DE-926C9D3B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40" y="2356867"/>
            <a:ext cx="2219486" cy="3148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46B7C5-6CB4-4189-905D-F782CA7A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888" y="2356867"/>
            <a:ext cx="2216339" cy="31483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2D8E5E-4017-4139-9CFC-7B2A2C0A575D}"/>
              </a:ext>
            </a:extLst>
          </p:cNvPr>
          <p:cNvSpPr txBox="1">
            <a:spLocks/>
          </p:cNvSpPr>
          <p:nvPr/>
        </p:nvSpPr>
        <p:spPr>
          <a:xfrm>
            <a:off x="6405540" y="5538341"/>
            <a:ext cx="2219486" cy="3344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Pirarucu; App-II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6672CA-A18C-42E3-BCAD-ED263456B412}"/>
              </a:ext>
            </a:extLst>
          </p:cNvPr>
          <p:cNvSpPr txBox="1">
            <a:spLocks/>
          </p:cNvSpPr>
          <p:nvPr/>
        </p:nvSpPr>
        <p:spPr>
          <a:xfrm>
            <a:off x="9134314" y="5538341"/>
            <a:ext cx="2219486" cy="3344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Cape Aloe; App-II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41C5B1C-BAA4-498A-BD17-7837ADE9C4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71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rgbClr val="266791"/>
                </a:solidFill>
              </a:rPr>
              <a:t>Other case-studies: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0DB1B4-036C-4B30-B754-9E1208A72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28" y="2371234"/>
            <a:ext cx="2219486" cy="3119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2DF8AE-C3D5-4AC9-8DEF-50CFC7E36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1870" y="2356867"/>
            <a:ext cx="2216339" cy="318147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986222-7725-4477-8799-15B3704A4DAB}"/>
              </a:ext>
            </a:extLst>
          </p:cNvPr>
          <p:cNvSpPr txBox="1">
            <a:spLocks/>
          </p:cNvSpPr>
          <p:nvPr/>
        </p:nvSpPr>
        <p:spPr>
          <a:xfrm>
            <a:off x="836627" y="5490813"/>
            <a:ext cx="2219486" cy="5872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Saltwater crocodile; App-I/II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6D3AE8-1A03-435E-AF9A-04A193151D79}"/>
              </a:ext>
            </a:extLst>
          </p:cNvPr>
          <p:cNvSpPr txBox="1">
            <a:spLocks/>
          </p:cNvSpPr>
          <p:nvPr/>
        </p:nvSpPr>
        <p:spPr>
          <a:xfrm>
            <a:off x="3565401" y="5490813"/>
            <a:ext cx="2219486" cy="5872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Ibex &amp; Markhor; App-III/I</a:t>
            </a:r>
          </a:p>
        </p:txBody>
      </p:sp>
    </p:spTree>
    <p:extLst>
      <p:ext uri="{BB962C8B-B14F-4D97-AF65-F5344CB8AC3E}">
        <p14:creationId xmlns:p14="http://schemas.microsoft.com/office/powerpoint/2010/main" val="891049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0A7C7-F330-4A91-92AF-62762AFB6C72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69003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pPr algn="ctr"/>
            <a:r>
              <a:rPr lang="en-US" sz="6000" dirty="0"/>
              <a:t>Reverse the Red and the</a:t>
            </a:r>
          </a:p>
          <a:p>
            <a:pPr algn="ctr"/>
            <a:r>
              <a:rPr lang="en-US" sz="6000" dirty="0"/>
              <a:t>Post-2020 Biodiversity Framework</a:t>
            </a:r>
          </a:p>
        </p:txBody>
      </p:sp>
    </p:spTree>
    <p:extLst>
      <p:ext uri="{BB962C8B-B14F-4D97-AF65-F5344CB8AC3E}">
        <p14:creationId xmlns:p14="http://schemas.microsoft.com/office/powerpoint/2010/main" val="3150948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A5ED7A-806C-4BDD-88DB-9A1E5A0ABF44}"/>
              </a:ext>
            </a:extLst>
          </p:cNvPr>
          <p:cNvSpPr txBox="1">
            <a:spLocks/>
          </p:cNvSpPr>
          <p:nvPr/>
        </p:nvSpPr>
        <p:spPr>
          <a:xfrm>
            <a:off x="685151" y="365126"/>
            <a:ext cx="11289024" cy="871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rgbClr val="266791"/>
                </a:solidFill>
              </a:rPr>
              <a:t>Decisions 18.28 &amp; 18.29: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0E80A-829A-4CD6-A69B-07C35E837AAF}"/>
              </a:ext>
            </a:extLst>
          </p:cNvPr>
          <p:cNvCxnSpPr>
            <a:cxnSpLocks/>
          </p:cNvCxnSpPr>
          <p:nvPr/>
        </p:nvCxnSpPr>
        <p:spPr>
          <a:xfrm>
            <a:off x="6047945" y="2068641"/>
            <a:ext cx="0" cy="366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367321-842B-4058-95BF-5ACC63978204}"/>
              </a:ext>
            </a:extLst>
          </p:cNvPr>
          <p:cNvSpPr txBox="1">
            <a:spLocks/>
          </p:cNvSpPr>
          <p:nvPr/>
        </p:nvSpPr>
        <p:spPr>
          <a:xfrm>
            <a:off x="6096000" y="2068641"/>
            <a:ext cx="5429947" cy="40408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Secretariat &amp; Committees must </a:t>
            </a:r>
            <a:r>
              <a:rPr lang="en-US" sz="2600" b="1" dirty="0">
                <a:solidFill>
                  <a:srgbClr val="266791"/>
                </a:solidFill>
              </a:rPr>
              <a:t>identify species in Appendix I </a:t>
            </a:r>
            <a:r>
              <a:rPr lang="en-US" sz="2600" dirty="0"/>
              <a:t>that could benefit from further action</a:t>
            </a:r>
          </a:p>
          <a:p>
            <a:r>
              <a:rPr lang="en-US" sz="2600" dirty="0"/>
              <a:t>Aimed at “</a:t>
            </a:r>
            <a:r>
              <a:rPr lang="en-US" sz="2600" b="1" dirty="0">
                <a:solidFill>
                  <a:srgbClr val="266791"/>
                </a:solidFill>
              </a:rPr>
              <a:t>Endangered</a:t>
            </a:r>
            <a:r>
              <a:rPr lang="en-US" sz="2600" dirty="0"/>
              <a:t>” &amp; “</a:t>
            </a:r>
            <a:r>
              <a:rPr lang="en-US" sz="2600" b="1" dirty="0">
                <a:solidFill>
                  <a:srgbClr val="266791"/>
                </a:solidFill>
              </a:rPr>
              <a:t>Critically Endangered</a:t>
            </a:r>
            <a:r>
              <a:rPr lang="en-US" sz="2600" dirty="0"/>
              <a:t>” species listed in App. I</a:t>
            </a:r>
          </a:p>
          <a:p>
            <a:r>
              <a:rPr lang="en-US" sz="2600" dirty="0"/>
              <a:t>Secretariat to produce </a:t>
            </a:r>
            <a:r>
              <a:rPr lang="en-US" sz="2600" b="1" dirty="0">
                <a:solidFill>
                  <a:srgbClr val="266791"/>
                </a:solidFill>
              </a:rPr>
              <a:t>assessments</a:t>
            </a:r>
            <a:r>
              <a:rPr lang="en-US" sz="2600" dirty="0"/>
              <a:t> on species and Committees to formulate </a:t>
            </a:r>
            <a:r>
              <a:rPr lang="en-US" sz="2600" b="1" dirty="0">
                <a:solidFill>
                  <a:srgbClr val="266791"/>
                </a:solidFill>
              </a:rPr>
              <a:t>recommendations</a:t>
            </a:r>
            <a:r>
              <a:rPr lang="en-US" sz="2600" dirty="0"/>
              <a:t> for CoP19</a:t>
            </a:r>
          </a:p>
        </p:txBody>
      </p:sp>
      <p:pic>
        <p:nvPicPr>
          <p:cNvPr id="3" name="Picture 2" descr="A picture containing person, indoor, people, ceiling&#10;&#10;Description automatically generated">
            <a:extLst>
              <a:ext uri="{FF2B5EF4-FFF2-40B4-BE49-F238E27FC236}">
                <a16:creationId xmlns:a16="http://schemas.microsoft.com/office/drawing/2014/main" id="{5CD66970-782C-441A-BAB1-537B29182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4" y="2110170"/>
            <a:ext cx="5114933" cy="34120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EBCC19-D23B-49CF-80B5-77E294C55309}"/>
              </a:ext>
            </a:extLst>
          </p:cNvPr>
          <p:cNvSpPr txBox="1">
            <a:spLocks/>
          </p:cNvSpPr>
          <p:nvPr/>
        </p:nvSpPr>
        <p:spPr>
          <a:xfrm>
            <a:off x="532794" y="5522259"/>
            <a:ext cx="3752329" cy="5872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CoP18, Geneva, Switzerland, 2019</a:t>
            </a:r>
          </a:p>
        </p:txBody>
      </p:sp>
    </p:spTree>
    <p:extLst>
      <p:ext uri="{BB962C8B-B14F-4D97-AF65-F5344CB8AC3E}">
        <p14:creationId xmlns:p14="http://schemas.microsoft.com/office/powerpoint/2010/main" val="2048403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03778C-3F96-4E1A-A3F3-978C11E5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 for your attention!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3B81B-5F03-4BCE-AA4D-64359581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69" y="1611732"/>
            <a:ext cx="4896574" cy="28090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A888F4-C57A-4CBE-9810-B89B878F69A4}"/>
              </a:ext>
            </a:extLst>
          </p:cNvPr>
          <p:cNvSpPr txBox="1">
            <a:spLocks/>
          </p:cNvSpPr>
          <p:nvPr/>
        </p:nvSpPr>
        <p:spPr>
          <a:xfrm>
            <a:off x="4270731" y="4651380"/>
            <a:ext cx="3650538" cy="112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pPr algn="ctr"/>
            <a:r>
              <a:rPr lang="en-US" sz="4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www.cites.org</a:t>
            </a:r>
            <a:endParaRPr lang="en-US" sz="4000" dirty="0"/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AABFF7B6-5031-4967-8180-97DE8A002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40" y="5924712"/>
            <a:ext cx="568766" cy="568766"/>
          </a:xfrm>
          <a:prstGeom prst="rect">
            <a:avLst/>
          </a:prstGeom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525C4EAB-BD91-4389-9986-BDFDCD0D7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67" y="5925315"/>
            <a:ext cx="567560" cy="567560"/>
          </a:xfrm>
          <a:prstGeom prst="rect">
            <a:avLst/>
          </a:prstGeom>
        </p:spPr>
      </p:pic>
      <p:pic>
        <p:nvPicPr>
          <p:cNvPr id="17" name="Picture 16">
            <a:hlinkClick r:id="rId9"/>
            <a:extLst>
              <a:ext uri="{FF2B5EF4-FFF2-40B4-BE49-F238E27FC236}">
                <a16:creationId xmlns:a16="http://schemas.microsoft.com/office/drawing/2014/main" id="{834B1618-2353-44C7-B224-BFAA457F2A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88" y="5925315"/>
            <a:ext cx="567560" cy="567560"/>
          </a:xfrm>
          <a:prstGeom prst="rect">
            <a:avLst/>
          </a:prstGeom>
        </p:spPr>
      </p:pic>
      <p:pic>
        <p:nvPicPr>
          <p:cNvPr id="19" name="Picture 18">
            <a:hlinkClick r:id="rId11"/>
            <a:extLst>
              <a:ext uri="{FF2B5EF4-FFF2-40B4-BE49-F238E27FC236}">
                <a16:creationId xmlns:a16="http://schemas.microsoft.com/office/drawing/2014/main" id="{BB554A28-CC4A-47C8-911D-CB31A4E47B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09" y="5925315"/>
            <a:ext cx="567560" cy="5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4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0B567A-CA0E-4FD6-8B81-0E7F79B72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" y="0"/>
            <a:ext cx="1217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41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9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F479E4-3F5A-4805-89F0-F8268CD40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2" y="1195086"/>
            <a:ext cx="10980836" cy="44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4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9668-18EC-4EE9-B1D5-13F2C6B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705" y="2653109"/>
            <a:ext cx="5426590" cy="1551782"/>
          </a:xfrm>
        </p:spPr>
        <p:txBody>
          <a:bodyPr>
            <a:noAutofit/>
          </a:bodyPr>
          <a:lstStyle/>
          <a:p>
            <a:r>
              <a:rPr lang="en-US" sz="6000" dirty="0"/>
              <a:t>What is CITES?</a:t>
            </a:r>
          </a:p>
        </p:txBody>
      </p:sp>
    </p:spTree>
    <p:extLst>
      <p:ext uri="{BB962C8B-B14F-4D97-AF65-F5344CB8AC3E}">
        <p14:creationId xmlns:p14="http://schemas.microsoft.com/office/powerpoint/2010/main" val="35843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5661-6DE4-41A9-965D-2D6A2C5E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42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What does ‘CITES’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C6E8-DA21-4E45-843C-0EC4ECEE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714"/>
            <a:ext cx="10515600" cy="37555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66791"/>
                </a:solidFill>
              </a:rPr>
              <a:t>C</a:t>
            </a:r>
            <a:r>
              <a:rPr lang="en-US" sz="3600" dirty="0"/>
              <a:t>onvention on </a:t>
            </a:r>
            <a:r>
              <a:rPr lang="en-US" sz="3600" b="1" dirty="0">
                <a:solidFill>
                  <a:srgbClr val="266791"/>
                </a:solidFill>
              </a:rPr>
              <a:t>I</a:t>
            </a:r>
            <a:r>
              <a:rPr lang="en-US" sz="3600" dirty="0"/>
              <a:t>nternational </a:t>
            </a:r>
            <a:r>
              <a:rPr lang="en-US" sz="3600" b="1" dirty="0">
                <a:solidFill>
                  <a:srgbClr val="266791"/>
                </a:solidFill>
              </a:rPr>
              <a:t>T</a:t>
            </a:r>
            <a:r>
              <a:rPr lang="en-US" sz="3600" dirty="0"/>
              <a:t>rade in </a:t>
            </a:r>
            <a:r>
              <a:rPr lang="en-US" sz="3600" b="1" dirty="0">
                <a:solidFill>
                  <a:srgbClr val="266791"/>
                </a:solidFill>
              </a:rPr>
              <a:t>E</a:t>
            </a:r>
            <a:r>
              <a:rPr lang="en-US" sz="3600" dirty="0"/>
              <a:t>ndangered </a:t>
            </a:r>
            <a:r>
              <a:rPr lang="en-US" sz="3600" b="1" dirty="0">
                <a:solidFill>
                  <a:srgbClr val="266791"/>
                </a:solidFill>
              </a:rPr>
              <a:t>S</a:t>
            </a:r>
            <a:r>
              <a:rPr lang="en-US" sz="3600" dirty="0"/>
              <a:t>pecies of Wild Fauna and Flora</a:t>
            </a:r>
          </a:p>
          <a:p>
            <a:endParaRPr lang="en-US" sz="3600" dirty="0"/>
          </a:p>
          <a:p>
            <a:r>
              <a:rPr lang="en-US" sz="3600" dirty="0"/>
              <a:t> CITES is a </a:t>
            </a:r>
            <a:r>
              <a:rPr lang="en-US" sz="3600" b="1" dirty="0">
                <a:solidFill>
                  <a:srgbClr val="266791"/>
                </a:solidFill>
              </a:rPr>
              <a:t>Multilateral Environmental Agreement </a:t>
            </a:r>
            <a:r>
              <a:rPr lang="en-US" sz="3600" dirty="0"/>
              <a:t>(MEA), signed on 3 March 1973, entered into force in 1975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936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3B37-0D54-4A27-A474-325060D8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666" y="400355"/>
            <a:ext cx="6688667" cy="1329298"/>
          </a:xfrm>
        </p:spPr>
        <p:txBody>
          <a:bodyPr/>
          <a:lstStyle/>
          <a:p>
            <a:r>
              <a:rPr lang="en-US" dirty="0">
                <a:solidFill>
                  <a:srgbClr val="266791"/>
                </a:solidFill>
              </a:rPr>
              <a:t>Who is involved in CITES?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E13ED-9D97-4A4B-9533-B89688BA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87" y="1963525"/>
            <a:ext cx="7106274" cy="360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9D2952-81AD-4D68-B2D1-8EF1D48C1399}"/>
              </a:ext>
            </a:extLst>
          </p:cNvPr>
          <p:cNvSpPr txBox="1">
            <a:spLocks/>
          </p:cNvSpPr>
          <p:nvPr/>
        </p:nvSpPr>
        <p:spPr>
          <a:xfrm>
            <a:off x="334446" y="2629618"/>
            <a:ext cx="4301041" cy="270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Bk" pitchFamily="2" charset="0"/>
                <a:ea typeface="Roboto Bk" pitchFamily="2" charset="0"/>
                <a:cs typeface="+mj-cs"/>
              </a:defRPr>
            </a:lvl1pPr>
          </a:lstStyle>
          <a:p>
            <a:r>
              <a:rPr lang="en-US" sz="3600" dirty="0">
                <a:latin typeface="Roboto" pitchFamily="2" charset="0"/>
                <a:ea typeface="Roboto" pitchFamily="2" charset="0"/>
              </a:rPr>
              <a:t>CITES has </a:t>
            </a:r>
            <a:r>
              <a:rPr lang="en-US" sz="3600" dirty="0">
                <a:solidFill>
                  <a:srgbClr val="266791"/>
                </a:solidFill>
                <a:latin typeface="Roboto" pitchFamily="2" charset="0"/>
                <a:ea typeface="Roboto" pitchFamily="2" charset="0"/>
              </a:rPr>
              <a:t>183 signatory</a:t>
            </a:r>
            <a:r>
              <a:rPr lang="en-US" sz="36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3600" dirty="0">
                <a:solidFill>
                  <a:srgbClr val="266791"/>
                </a:solidFill>
                <a:latin typeface="Roboto" pitchFamily="2" charset="0"/>
                <a:ea typeface="Roboto" pitchFamily="2" charset="0"/>
              </a:rPr>
              <a:t>Parties:</a:t>
            </a:r>
            <a:br>
              <a:rPr lang="en-US" sz="3600" dirty="0">
                <a:solidFill>
                  <a:srgbClr val="266791"/>
                </a:solidFill>
                <a:latin typeface="Roboto" pitchFamily="2" charset="0"/>
                <a:ea typeface="Roboto" pitchFamily="2" charset="0"/>
              </a:rPr>
            </a:br>
            <a:r>
              <a:rPr lang="en-US" sz="3600" dirty="0">
                <a:latin typeface="Roboto" pitchFamily="2" charset="0"/>
                <a:ea typeface="Roboto" pitchFamily="2" charset="0"/>
              </a:rPr>
              <a:t>182 UN-States and the EU.</a:t>
            </a:r>
            <a:endParaRPr lang="en-GB" sz="36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4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FF3F-2690-4B63-B76F-B974304E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31" y="295447"/>
            <a:ext cx="6697133" cy="107615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The purpose of CITES: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DDB5-FA70-46F0-93B5-8EBA5D4E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17287"/>
            <a:ext cx="10515600" cy="2785380"/>
          </a:xfrm>
        </p:spPr>
        <p:txBody>
          <a:bodyPr/>
          <a:lstStyle/>
          <a:p>
            <a:r>
              <a:rPr lang="en-US" altLang="en-US" dirty="0"/>
              <a:t>CITES aims to regulate </a:t>
            </a:r>
            <a:r>
              <a:rPr lang="en-US" altLang="en-US" b="1" dirty="0">
                <a:solidFill>
                  <a:srgbClr val="266791"/>
                </a:solidFill>
              </a:rPr>
              <a:t>trade in over </a:t>
            </a:r>
            <a:r>
              <a:rPr lang="en-US" altLang="en-US" b="1" u="sng" dirty="0">
                <a:solidFill>
                  <a:srgbClr val="266791"/>
                </a:solidFill>
              </a:rPr>
              <a:t>38’000 species </a:t>
            </a:r>
            <a:r>
              <a:rPr lang="en-US" altLang="en-US" b="1" dirty="0">
                <a:solidFill>
                  <a:srgbClr val="266791"/>
                </a:solidFill>
              </a:rPr>
              <a:t>of wild fauna and flora </a:t>
            </a:r>
            <a:r>
              <a:rPr lang="en-US" altLang="en-US" dirty="0"/>
              <a:t>to ensure it does not threaten their survival</a:t>
            </a:r>
          </a:p>
          <a:p>
            <a:r>
              <a:rPr lang="en-US" altLang="en-US" dirty="0"/>
              <a:t>Combines </a:t>
            </a:r>
            <a:r>
              <a:rPr lang="en-US" altLang="en-US" b="1" dirty="0">
                <a:solidFill>
                  <a:srgbClr val="266791"/>
                </a:solidFill>
              </a:rPr>
              <a:t>wildlife and trade </a:t>
            </a:r>
            <a:r>
              <a:rPr lang="en-US" altLang="en-US" dirty="0"/>
              <a:t>themes within a </a:t>
            </a:r>
            <a:r>
              <a:rPr lang="en-US" altLang="en-US" b="1" dirty="0">
                <a:solidFill>
                  <a:srgbClr val="266791"/>
                </a:solidFill>
              </a:rPr>
              <a:t>legally binding instrument</a:t>
            </a:r>
          </a:p>
          <a:p>
            <a:r>
              <a:rPr lang="en-US" altLang="en-US" dirty="0"/>
              <a:t>It is aimed at achieving </a:t>
            </a:r>
            <a:r>
              <a:rPr lang="en-US" altLang="en-US" b="1" dirty="0">
                <a:solidFill>
                  <a:srgbClr val="266791"/>
                </a:solidFill>
              </a:rPr>
              <a:t>conservation and sustainable use </a:t>
            </a:r>
            <a:r>
              <a:rPr lang="en-US" altLang="en-US" dirty="0"/>
              <a:t>objectives</a:t>
            </a:r>
          </a:p>
          <a:p>
            <a:endParaRPr lang="en-US" b="1" dirty="0">
              <a:solidFill>
                <a:srgbClr val="266791"/>
              </a:solidFill>
            </a:endParaRPr>
          </a:p>
        </p:txBody>
      </p:sp>
      <p:pic>
        <p:nvPicPr>
          <p:cNvPr id="4" name="Picture 2" descr="http://www.cites.org/i/40/1973-plenipotentiary.jpg">
            <a:extLst>
              <a:ext uri="{FF2B5EF4-FFF2-40B4-BE49-F238E27FC236}">
                <a16:creationId xmlns:a16="http://schemas.microsoft.com/office/drawing/2014/main" id="{D495B299-EBED-45E0-8DED-438307D5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4422020"/>
            <a:ext cx="621574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88513-D22C-4DBB-9734-E84DDFF13B19}"/>
              </a:ext>
            </a:extLst>
          </p:cNvPr>
          <p:cNvSpPr txBox="1"/>
          <p:nvPr/>
        </p:nvSpPr>
        <p:spPr>
          <a:xfrm>
            <a:off x="7566765" y="5586922"/>
            <a:ext cx="2728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Roboto Cn" pitchFamily="2" charset="0"/>
                <a:ea typeface="Roboto Cn" pitchFamily="2" charset="0"/>
              </a:rPr>
              <a:t>The signing of the CITES</a:t>
            </a:r>
          </a:p>
          <a:p>
            <a:r>
              <a:rPr lang="en-US" i="1" dirty="0">
                <a:latin typeface="Roboto Cn" pitchFamily="2" charset="0"/>
                <a:ea typeface="Roboto Cn" pitchFamily="2" charset="0"/>
              </a:rPr>
              <a:t>Convention. Washington, D.C., 3 March 1973.</a:t>
            </a:r>
          </a:p>
        </p:txBody>
      </p:sp>
    </p:spTree>
    <p:extLst>
      <p:ext uri="{BB962C8B-B14F-4D97-AF65-F5344CB8AC3E}">
        <p14:creationId xmlns:p14="http://schemas.microsoft.com/office/powerpoint/2010/main" val="33997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7043-1B20-43A5-A5A0-E5E67C4F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kind of trade is</a:t>
            </a:r>
            <a:br>
              <a:rPr lang="en-US" sz="6000" dirty="0"/>
            </a:br>
            <a:r>
              <a:rPr lang="en-US" sz="6000" dirty="0"/>
              <a:t>covered by CITES?</a:t>
            </a:r>
          </a:p>
        </p:txBody>
      </p:sp>
    </p:spTree>
    <p:extLst>
      <p:ext uri="{BB962C8B-B14F-4D97-AF65-F5344CB8AC3E}">
        <p14:creationId xmlns:p14="http://schemas.microsoft.com/office/powerpoint/2010/main" val="364835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FF3F-2690-4B63-B76F-B974304E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431" y="295447"/>
            <a:ext cx="6697133" cy="107615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66791"/>
                </a:solidFill>
              </a:rPr>
              <a:t>CITES regulations: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DDB5-FA70-46F0-93B5-8EBA5D4E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74728"/>
            <a:ext cx="5257802" cy="4139319"/>
          </a:xfrm>
        </p:spPr>
        <p:txBody>
          <a:bodyPr>
            <a:normAutofit/>
          </a:bodyPr>
          <a:lstStyle/>
          <a:p>
            <a:r>
              <a:rPr lang="en-US" altLang="en-US" dirty="0"/>
              <a:t>Apply to all ‘</a:t>
            </a:r>
            <a:r>
              <a:rPr lang="en-US" altLang="en-US" b="1" dirty="0">
                <a:solidFill>
                  <a:srgbClr val="266791"/>
                </a:solidFill>
              </a:rPr>
              <a:t>specimens</a:t>
            </a:r>
            <a:r>
              <a:rPr lang="en-US" altLang="en-US" dirty="0"/>
              <a:t>’ of CITES-listed species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Includes </a:t>
            </a:r>
            <a:r>
              <a:rPr lang="en-US" altLang="en-US" b="1" dirty="0">
                <a:solidFill>
                  <a:srgbClr val="266791"/>
                </a:solidFill>
              </a:rPr>
              <a:t>whole/live species </a:t>
            </a:r>
            <a:r>
              <a:rPr lang="en-US" altLang="en-US" dirty="0"/>
              <a:t>of plants &amp; animals</a:t>
            </a:r>
            <a:r>
              <a:rPr lang="en-US" altLang="en-US" b="1" dirty="0">
                <a:solidFill>
                  <a:srgbClr val="266791"/>
                </a:solidFill>
              </a:rPr>
              <a:t> or derivatives</a:t>
            </a:r>
            <a:r>
              <a:rPr lang="en-US" altLang="en-US" dirty="0"/>
              <a:t> of any form</a:t>
            </a:r>
          </a:p>
          <a:p>
            <a:endParaRPr lang="en-US" altLang="en-US" b="1" dirty="0">
              <a:solidFill>
                <a:srgbClr val="266791"/>
              </a:solidFill>
            </a:endParaRPr>
          </a:p>
          <a:p>
            <a:r>
              <a:rPr lang="en-US" altLang="en-US" dirty="0"/>
              <a:t>‘Trade’ is defined as any of the following transactions:</a:t>
            </a:r>
          </a:p>
          <a:p>
            <a:pPr marL="0" indent="0">
              <a:buNone/>
            </a:pPr>
            <a:endParaRPr lang="en-US" altLang="en-US" b="1" dirty="0">
              <a:solidFill>
                <a:srgbClr val="26679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E316D5E-0CBF-4A06-8689-6349007F4B62}"/>
              </a:ext>
            </a:extLst>
          </p:cNvPr>
          <p:cNvSpPr/>
          <p:nvPr/>
        </p:nvSpPr>
        <p:spPr>
          <a:xfrm>
            <a:off x="8888635" y="2358924"/>
            <a:ext cx="915467" cy="695602"/>
          </a:xfrm>
          <a:prstGeom prst="rightArrow">
            <a:avLst>
              <a:gd name="adj1" fmla="val 50000"/>
              <a:gd name="adj2" fmla="val 65773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FB3A79-8C26-4E4C-AD37-EF5E908DECD4}"/>
              </a:ext>
            </a:extLst>
          </p:cNvPr>
          <p:cNvGrpSpPr/>
          <p:nvPr/>
        </p:nvGrpSpPr>
        <p:grpSpPr>
          <a:xfrm>
            <a:off x="6397619" y="1874728"/>
            <a:ext cx="5126775" cy="4139319"/>
            <a:chOff x="6397619" y="1874728"/>
            <a:chExt cx="5126775" cy="41393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E7CFA5-623A-4E20-AC19-9F688AA1C012}"/>
                </a:ext>
              </a:extLst>
            </p:cNvPr>
            <p:cNvSpPr txBox="1"/>
            <p:nvPr/>
          </p:nvSpPr>
          <p:spPr>
            <a:xfrm>
              <a:off x="6397619" y="1874728"/>
              <a:ext cx="512677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Roboto" pitchFamily="2" charset="0"/>
                  <a:ea typeface="Roboto" pitchFamily="2" charset="0"/>
                </a:rPr>
                <a:t>IMPORT &amp; EXPORT:</a:t>
              </a:r>
            </a:p>
            <a:p>
              <a:endParaRPr lang="en-US" sz="2800" dirty="0">
                <a:latin typeface="Roboto" pitchFamily="2" charset="0"/>
                <a:ea typeface="Roboto" pitchFamily="2" charset="0"/>
              </a:endParaRPr>
            </a:p>
            <a:p>
              <a:endParaRPr lang="en-US" sz="2800" dirty="0">
                <a:latin typeface="Roboto" pitchFamily="2" charset="0"/>
                <a:ea typeface="Roboto" pitchFamily="2" charset="0"/>
              </a:endParaRPr>
            </a:p>
            <a:p>
              <a:pPr algn="ctr"/>
              <a:r>
                <a:rPr lang="en-US" sz="2800" dirty="0">
                  <a:latin typeface="Roboto" pitchFamily="2" charset="0"/>
                  <a:ea typeface="Roboto" pitchFamily="2" charset="0"/>
                </a:rPr>
                <a:t>RE-EXPORT</a:t>
              </a:r>
            </a:p>
            <a:p>
              <a:endParaRPr lang="en-US" sz="2800" dirty="0">
                <a:latin typeface="Roboto" pitchFamily="2" charset="0"/>
                <a:ea typeface="Roboto" pitchFamily="2" charset="0"/>
              </a:endParaRPr>
            </a:p>
            <a:p>
              <a:endParaRPr lang="en-US" sz="2800" dirty="0">
                <a:latin typeface="Roboto" pitchFamily="2" charset="0"/>
                <a:ea typeface="Roboto" pitchFamily="2" charset="0"/>
              </a:endParaRPr>
            </a:p>
            <a:p>
              <a:r>
                <a:rPr lang="en-US" sz="2800" dirty="0">
                  <a:latin typeface="Roboto" pitchFamily="2" charset="0"/>
                  <a:ea typeface="Roboto" pitchFamily="2" charset="0"/>
                </a:rPr>
                <a:t>INTODUCTION FROM THE SEA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22B3EC5-0D51-4692-AB29-259743194783}"/>
                </a:ext>
              </a:extLst>
            </p:cNvPr>
            <p:cNvSpPr/>
            <p:nvPr/>
          </p:nvSpPr>
          <p:spPr>
            <a:xfrm rot="10800000">
              <a:off x="8231564" y="5234645"/>
              <a:ext cx="1137042" cy="695602"/>
            </a:xfrm>
            <a:prstGeom prst="rightArrow">
              <a:avLst>
                <a:gd name="adj1" fmla="val 50000"/>
                <a:gd name="adj2" fmla="val 65773"/>
              </a:avLst>
            </a:prstGeom>
            <a:solidFill>
              <a:srgbClr val="5665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BC7D60A-FD52-4259-B57B-BF312B2B5677}"/>
                </a:ext>
              </a:extLst>
            </p:cNvPr>
            <p:cNvSpPr/>
            <p:nvPr/>
          </p:nvSpPr>
          <p:spPr>
            <a:xfrm>
              <a:off x="8961007" y="5150846"/>
              <a:ext cx="863201" cy="863201"/>
            </a:xfrm>
            <a:prstGeom prst="ellipse">
              <a:avLst/>
            </a:prstGeom>
            <a:solidFill>
              <a:srgbClr val="2667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DE1E503-DF52-41B9-A749-7D64AA8E02D4}"/>
              </a:ext>
            </a:extLst>
          </p:cNvPr>
          <p:cNvSpPr/>
          <p:nvPr/>
        </p:nvSpPr>
        <p:spPr>
          <a:xfrm rot="10800000">
            <a:off x="7973168" y="2358924"/>
            <a:ext cx="915467" cy="695602"/>
          </a:xfrm>
          <a:prstGeom prst="rightArrow">
            <a:avLst>
              <a:gd name="adj1" fmla="val 50000"/>
              <a:gd name="adj2" fmla="val 65773"/>
            </a:avLst>
          </a:prstGeom>
          <a:solidFill>
            <a:srgbClr val="5D8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71A424C-BC0E-46E2-9BB4-3D00436C1208}"/>
              </a:ext>
            </a:extLst>
          </p:cNvPr>
          <p:cNvSpPr/>
          <p:nvPr/>
        </p:nvSpPr>
        <p:spPr>
          <a:xfrm>
            <a:off x="8689298" y="3644667"/>
            <a:ext cx="915467" cy="695602"/>
          </a:xfrm>
          <a:prstGeom prst="rightArrow">
            <a:avLst>
              <a:gd name="adj1" fmla="val 50000"/>
              <a:gd name="adj2" fmla="val 65773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4F29703-19E0-44CF-977D-FAEF254C63D0}"/>
              </a:ext>
            </a:extLst>
          </p:cNvPr>
          <p:cNvSpPr/>
          <p:nvPr/>
        </p:nvSpPr>
        <p:spPr>
          <a:xfrm>
            <a:off x="8231564" y="3644667"/>
            <a:ext cx="915467" cy="695602"/>
          </a:xfrm>
          <a:prstGeom prst="rightArrow">
            <a:avLst>
              <a:gd name="adj1" fmla="val 50000"/>
              <a:gd name="adj2" fmla="val 65773"/>
            </a:avLst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E54614-F5C3-4E4A-8778-7B09EC8E8F02}"/>
              </a:ext>
            </a:extLst>
          </p:cNvPr>
          <p:cNvCxnSpPr>
            <a:cxnSpLocks/>
          </p:cNvCxnSpPr>
          <p:nvPr/>
        </p:nvCxnSpPr>
        <p:spPr>
          <a:xfrm>
            <a:off x="6136711" y="1874728"/>
            <a:ext cx="0" cy="393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62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9195</TotalTime>
  <Words>1327</Words>
  <Application>Microsoft Office PowerPoint</Application>
  <PresentationFormat>Widescreen</PresentationFormat>
  <Paragraphs>202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Roboto</vt:lpstr>
      <vt:lpstr>Roboto Bk</vt:lpstr>
      <vt:lpstr>Roboto Cn</vt:lpstr>
      <vt:lpstr>Roboto Lt</vt:lpstr>
      <vt:lpstr>Roboto Th</vt:lpstr>
      <vt:lpstr>Office Theme</vt:lpstr>
      <vt:lpstr>Custom Design</vt:lpstr>
      <vt:lpstr>PowerPoint Presentation</vt:lpstr>
      <vt:lpstr>Sustainable use: a powerful tool to ensure the conservation of species of wild fauna and flora</vt:lpstr>
      <vt:lpstr>PowerPoint Presentation</vt:lpstr>
      <vt:lpstr>What is CITES?</vt:lpstr>
      <vt:lpstr>What does ‘CITES’ mean?</vt:lpstr>
      <vt:lpstr>Who is involved in CITES?</vt:lpstr>
      <vt:lpstr>The purpose of CITES:</vt:lpstr>
      <vt:lpstr>What kind of trade is covered by CITES?</vt:lpstr>
      <vt:lpstr>CITES regulations:</vt:lpstr>
      <vt:lpstr>Entire economic sectors rely on wildlife:</vt:lpstr>
      <vt:lpstr>Entire economic sectors rely on wildlife:</vt:lpstr>
      <vt:lpstr>How does CITES work?</vt:lpstr>
      <vt:lpstr>How does CITES work?</vt:lpstr>
      <vt:lpstr>PowerPoint Presentation</vt:lpstr>
      <vt:lpstr>CITES Appendices: which species go where?</vt:lpstr>
      <vt:lpstr>Trade rules for CITES Appendices:</vt:lpstr>
      <vt:lpstr>Most trade is permitted:</vt:lpstr>
      <vt:lpstr>CITES requirements for trade:</vt:lpstr>
      <vt:lpstr>Changes to the Appendices:</vt:lpstr>
      <vt:lpstr>PowerPoint Presentation</vt:lpstr>
      <vt:lpstr>Scope, scale and reporting:</vt:lpstr>
      <vt:lpstr>Top exporters (2015-2020):</vt:lpstr>
      <vt:lpstr>Top importers (2015-2020):</vt:lpstr>
      <vt:lpstr>Top taxa in trade by class (2015-2020):</vt:lpstr>
      <vt:lpstr>PowerPoint Presentation</vt:lpstr>
      <vt:lpstr>The CITES Mandate:</vt:lpstr>
      <vt:lpstr>Teatfish: barely known, hugely valuable:</vt:lpstr>
      <vt:lpstr>Assigning economic value to wildlife: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CITES? A General Introduction</dc:title>
  <dc:creator>Francisco José Pérez Gonzalez</dc:creator>
  <cp:lastModifiedBy>Francisco Perez</cp:lastModifiedBy>
  <cp:revision>168</cp:revision>
  <dcterms:created xsi:type="dcterms:W3CDTF">2020-03-24T09:35:05Z</dcterms:created>
  <dcterms:modified xsi:type="dcterms:W3CDTF">2021-09-06T08:45:32Z</dcterms:modified>
</cp:coreProperties>
</file>